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49" r:id="rId2"/>
  </p:sldMasterIdLst>
  <p:notesMasterIdLst>
    <p:notesMasterId r:id="rId16"/>
  </p:notesMasterIdLst>
  <p:handoutMasterIdLst>
    <p:handoutMasterId r:id="rId17"/>
  </p:handoutMasterIdLst>
  <p:sldIdLst>
    <p:sldId id="343" r:id="rId3"/>
    <p:sldId id="452" r:id="rId4"/>
    <p:sldId id="461" r:id="rId5"/>
    <p:sldId id="474" r:id="rId6"/>
    <p:sldId id="471" r:id="rId7"/>
    <p:sldId id="473" r:id="rId8"/>
    <p:sldId id="472" r:id="rId9"/>
    <p:sldId id="462" r:id="rId10"/>
    <p:sldId id="479" r:id="rId11"/>
    <p:sldId id="458" r:id="rId12"/>
    <p:sldId id="465" r:id="rId13"/>
    <p:sldId id="480" r:id="rId14"/>
    <p:sldId id="478" r:id="rId15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 Gregor" initials="JG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66CC"/>
    <a:srgbClr val="336699"/>
    <a:srgbClr val="3366FF"/>
    <a:srgbClr val="0066FF"/>
    <a:srgbClr val="6699FF"/>
    <a:srgbClr val="003E81"/>
    <a:srgbClr val="003570"/>
    <a:srgbClr val="F49E00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555" autoAdjust="0"/>
    <p:restoredTop sz="91638" autoAdjust="0"/>
  </p:normalViewPr>
  <p:slideViewPr>
    <p:cSldViewPr>
      <p:cViewPr>
        <p:scale>
          <a:sx n="80" d="100"/>
          <a:sy n="80" d="100"/>
        </p:scale>
        <p:origin x="-852" y="-72"/>
      </p:cViewPr>
      <p:guideLst>
        <p:guide orient="horz" pos="1389"/>
        <p:guide orient="horz" pos="4065"/>
        <p:guide orient="horz" pos="3793"/>
        <p:guide orient="horz" pos="3430"/>
        <p:guide pos="2744"/>
        <p:guide pos="385"/>
        <p:guide pos="5193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46400" cy="496808"/>
          </a:xfrm>
          <a:prstGeom prst="rect">
            <a:avLst/>
          </a:prstGeom>
        </p:spPr>
        <p:txBody>
          <a:bodyPr vert="horz" lIns="90710" tIns="45357" rIns="90710" bIns="45357" rtlCol="0"/>
          <a:lstStyle>
            <a:lvl1pPr algn="l">
              <a:defRPr sz="11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92" y="2"/>
            <a:ext cx="2946400" cy="496808"/>
          </a:xfrm>
          <a:prstGeom prst="rect">
            <a:avLst/>
          </a:prstGeom>
        </p:spPr>
        <p:txBody>
          <a:bodyPr vert="horz" lIns="90710" tIns="45357" rIns="90710" bIns="45357" rtlCol="0"/>
          <a:lstStyle>
            <a:lvl1pPr algn="r">
              <a:defRPr sz="11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428245"/>
            <a:ext cx="2946400" cy="496808"/>
          </a:xfrm>
          <a:prstGeom prst="rect">
            <a:avLst/>
          </a:prstGeom>
        </p:spPr>
        <p:txBody>
          <a:bodyPr vert="horz" lIns="90710" tIns="45357" rIns="90710" bIns="45357" rtlCol="0" anchor="b"/>
          <a:lstStyle>
            <a:lvl1pPr algn="l">
              <a:defRPr sz="11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92" y="9428245"/>
            <a:ext cx="2946400" cy="496808"/>
          </a:xfrm>
          <a:prstGeom prst="rect">
            <a:avLst/>
          </a:prstGeom>
        </p:spPr>
        <p:txBody>
          <a:bodyPr vert="horz" lIns="90710" tIns="45357" rIns="90710" bIns="45357" rtlCol="0" anchor="b"/>
          <a:lstStyle>
            <a:lvl1pPr algn="r">
              <a:defRPr sz="1100">
                <a:cs typeface="Arial" pitchFamily="34" charset="0"/>
              </a:defRPr>
            </a:lvl1pPr>
          </a:lstStyle>
          <a:p>
            <a:pPr>
              <a:defRPr/>
            </a:pPr>
            <a:fld id="{AFA2587B-7A82-4F2D-ACD4-CC621E536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2"/>
            <a:ext cx="2946400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0" tIns="45357" rIns="90710" bIns="45357" numCol="1" anchor="t" anchorCtr="0" compatLnSpc="1">
            <a:prstTxWarp prst="textNoShape">
              <a:avLst/>
            </a:prstTxWarp>
          </a:bodyPr>
          <a:lstStyle>
            <a:lvl1pPr>
              <a:defRPr sz="11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2" y="2"/>
            <a:ext cx="2946400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0" tIns="45357" rIns="90710" bIns="45357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1363"/>
            <a:ext cx="4965700" cy="3725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6" y="4714127"/>
            <a:ext cx="5438775" cy="446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0" tIns="45357" rIns="90710" bIns="453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428245"/>
            <a:ext cx="2946400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0" tIns="45357" rIns="90710" bIns="45357" numCol="1" anchor="b" anchorCtr="0" compatLnSpc="1">
            <a:prstTxWarp prst="textNoShape">
              <a:avLst/>
            </a:prstTxWarp>
          </a:bodyPr>
          <a:lstStyle>
            <a:lvl1pPr>
              <a:defRPr sz="11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2" y="9428245"/>
            <a:ext cx="2946400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0" tIns="45357" rIns="90710" bIns="45357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6A88F2B4-7B76-4D75-9E2C-E28AC6908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818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1AF5EC-0958-4C6F-9892-7705574B6D01}" type="slidenum">
              <a:rPr lang="de-DE"/>
              <a:pPr>
                <a:defRPr/>
              </a:pPr>
              <a:t>4</a:t>
            </a:fld>
            <a:endParaRPr lang="de-DE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Hall Effect</a:t>
            </a:r>
          </a:p>
          <a:p>
            <a:pPr lvl="1">
              <a:buNone/>
              <a:defRPr/>
            </a:pPr>
            <a:r>
              <a:rPr lang="en-GB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- Open loop and Closed loop products</a:t>
            </a: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Continue the </a:t>
            </a: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product</a:t>
            </a: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roadmap</a:t>
            </a: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with</a:t>
            </a: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ASIC’s</a:t>
            </a: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on:</a:t>
            </a:r>
          </a:p>
          <a:p>
            <a:pPr marL="985838" lvl="2" indent="-71438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fr-CH" sz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C/L @ 5V focus on </a:t>
            </a:r>
            <a:r>
              <a:rPr lang="fr-CH" sz="12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accuracy</a:t>
            </a:r>
            <a:r>
              <a:rPr lang="fr-CH" sz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and </a:t>
            </a:r>
            <a:r>
              <a:rPr lang="fr-CH" sz="12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cost</a:t>
            </a:r>
            <a:endParaRPr lang="fr-CH" sz="12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985838" lvl="2" indent="-71438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fr-CH" sz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O/L @ 3.3 + 5V focus on </a:t>
            </a:r>
            <a:r>
              <a:rPr lang="fr-CH" sz="12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accuracy</a:t>
            </a:r>
            <a:r>
              <a:rPr lang="fr-CH" sz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and </a:t>
            </a:r>
            <a:r>
              <a:rPr lang="fr-CH" sz="12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cost</a:t>
            </a:r>
            <a:endParaRPr lang="fr-CH" sz="12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985838" lvl="2" indent="-71438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fr-CH" sz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Digital output</a:t>
            </a:r>
            <a:endParaRPr lang="en-GB" sz="12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sz="18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Fluxgate</a:t>
            </a:r>
          </a:p>
          <a:p>
            <a:pPr lvl="1">
              <a:buNone/>
              <a:defRPr/>
            </a:pPr>
            <a:r>
              <a:rPr lang="en-GB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- C/L – products for voltage &amp; current</a:t>
            </a: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Integration</a:t>
            </a: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with</a:t>
            </a: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ASIC</a:t>
            </a: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Big</a:t>
            </a: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current</a:t>
            </a: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&amp; voltage </a:t>
            </a: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with</a:t>
            </a: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Micro </a:t>
            </a: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controller</a:t>
            </a:r>
            <a:endParaRPr lang="fr-CH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Very</a:t>
            </a: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high </a:t>
            </a: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accurate</a:t>
            </a: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transducers</a:t>
            </a:r>
            <a:endParaRPr lang="en-GB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sz="18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8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Rogowski</a:t>
            </a:r>
            <a:r>
              <a:rPr lang="en-GB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</a:p>
          <a:p>
            <a:pPr lvl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Used</a:t>
            </a: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for split-</a:t>
            </a: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core</a:t>
            </a: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AC</a:t>
            </a:r>
            <a:endParaRPr lang="en-GB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sz="18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8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PRiME</a:t>
            </a: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(Air-core)</a:t>
            </a:r>
          </a:p>
          <a:p>
            <a:pPr lvl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r-CH" sz="14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Used</a:t>
            </a:r>
            <a:r>
              <a:rPr lang="fr-CH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for AC</a:t>
            </a:r>
            <a:endParaRPr lang="en-GB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fr-FR" dirty="0" smtClean="0">
              <a:latin typeface="45 Helvetica Light" pitchFamily="106" charset="0"/>
              <a:ea typeface="45 Helvetica Light" pitchFamily="106" charset="0"/>
              <a:cs typeface="45 Helvetica Light" pitchFamily="10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8F2B4-7B76-4D75-9E2C-E28AC6908D2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48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101" y="6021288"/>
            <a:ext cx="4056844" cy="313184"/>
          </a:xfrm>
          <a:ln/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85C661F-440F-467F-AF3E-6748BE2CEE77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" y="5876925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2C998-0B3C-4C9D-BEFB-56C338CB37B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" y="5876925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840DE-BC6B-41FF-93AF-2D043B677FA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" y="5876925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8E633-BBA2-4357-AE9D-F679523A1CE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" y="5876925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2D38E-532F-4132-9BFF-CEB57E6DD8B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661810" y="1129079"/>
            <a:ext cx="7817936" cy="141998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881619" marR="0" indent="0" algn="l">
              <a:lnSpc>
                <a:spcPct val="95999"/>
              </a:lnSpc>
              <a:spcAft>
                <a:spcPts val="7573"/>
              </a:spcAft>
              <a:defRPr/>
            </a:lvl1pPr>
          </a:lstStyle>
          <a:p>
            <a:pPr marL="1005840" marR="0" indent="0" algn="l">
              <a:lnSpc>
                <a:spcPct val="95999"/>
              </a:lnSpc>
              <a:spcAft>
                <a:spcPts val="8640"/>
              </a:spcAft>
            </a:pPr>
            <a:r>
              <a:rPr lang="en-US" sz="2500" spc="0">
                <a:solidFill>
                  <a:srgbClr val="03305B"/>
                </a:solidFill>
                <a:latin typeface="Arial" panose="22635452340000000000" pitchFamily="2"/>
              </a:rPr>
              <a:t>Corporate Overview </a:t>
            </a:r>
          </a:p>
        </p:txBody>
      </p:sp>
    </p:spTree>
    <p:extLst>
      <p:ext uri="{BB962C8B-B14F-4D97-AF65-F5344CB8AC3E}">
        <p14:creationId xmlns:p14="http://schemas.microsoft.com/office/powerpoint/2010/main" val="448180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6238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3575" y="59499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58769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3EEEC1F-FF2C-44B4-AAC2-52761A96F3E0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59453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764F8-294D-4E65-9B73-C48914AC2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A9B05-AB9C-40F8-9284-DD97E99CE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82D44-D324-4838-A4D2-863196E14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26553-1AD2-47FF-9416-F04DA2F34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42860"/>
            <a:ext cx="7772400" cy="1143000"/>
          </a:xfrm>
        </p:spPr>
        <p:txBody>
          <a:bodyPr/>
          <a:lstStyle>
            <a:lvl1pPr algn="l">
              <a:defRPr sz="2800">
                <a:solidFill>
                  <a:srgbClr val="003E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981200"/>
            <a:ext cx="7772400" cy="4114800"/>
          </a:xfrm>
        </p:spPr>
        <p:txBody>
          <a:bodyPr/>
          <a:lstStyle>
            <a:lvl1pPr algn="l">
              <a:defRPr sz="24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0B29FE0-F264-49C7-BC3E-BEA65C726B57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71D2C-4A52-4F8A-8FD6-3720E2067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F3930-F59D-49F6-8CDE-4EF849354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7F345-058C-4E03-B626-77F9E9A55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A4DDC-D54D-4DBD-BF58-87904A910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7A091-7402-4A5B-AD34-5BCF0781C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83EEE-ADFB-4413-BB4E-B940F71DA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18A2B-657D-49D1-9DB2-392677D07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800">
                <a:solidFill>
                  <a:srgbClr val="003E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5650" y="5876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9A6D473-01B7-46F0-A741-BB1C5D97BD5E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25413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5650" y="5876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EA49A95-9CA0-42B8-9202-47EF631EDABF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" y="5876925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42089-5A87-4158-8314-BD016D903AB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25413"/>
            <a:ext cx="7772400" cy="1143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68313" y="611505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fr-F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A8D5CDE-9466-4F15-B0CE-1741B476294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" y="5876925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5D85B-6E97-4EA0-8787-4581E0E1C4F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" y="5876925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B68F7-CDB5-4BC0-A021-3D2A26C1E76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" y="5876925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4AD85-BC74-47C7-B1F0-1471A52329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powerpoint_paysage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34100"/>
            <a:ext cx="9144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021288"/>
            <a:ext cx="4067944" cy="3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8515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8E8263-F396-49B9-86F6-B6617646E3F2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5" r:id="rId2"/>
    <p:sldLayoutId id="2147483676" r:id="rId3"/>
    <p:sldLayoutId id="2147483677" r:id="rId4"/>
    <p:sldLayoutId id="2147483656" r:id="rId5"/>
    <p:sldLayoutId id="2147483678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80" r:id="rId14"/>
    <p:sldLayoutId id="2147483681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E8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E8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E8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E8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E8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3E8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3E8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3E8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3E8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E8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E8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E8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E8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E8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E8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E8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E8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E8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Half Year Results 2012/13, 13 November 2012</a:t>
            </a: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1379F71-9F1B-4B81-B1E2-FDF7FB96B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6.png"/><Relationship Id="rId9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jpeg"/><Relationship Id="rId3" Type="http://schemas.openxmlformats.org/officeDocument/2006/relationships/image" Target="../media/image9.png"/><Relationship Id="rId21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jpe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tiff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7.pn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tif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 lIns="80147" tIns="40074" rIns="80147" bIns="40074"/>
          <a:lstStyle/>
          <a:p>
            <a:pPr>
              <a:defRPr/>
            </a:pPr>
            <a:fld id="{6A7DB067-7E69-405B-BB52-67DF5FF5397A}" type="slidenum">
              <a:rPr lang="en-US"/>
              <a:pPr>
                <a:defRPr/>
              </a:pPr>
              <a:t>1</a:t>
            </a:fld>
            <a:endParaRPr lang="en-US"/>
          </a:p>
        </p:txBody>
      </p:sp>
      <p:pic>
        <p:nvPicPr>
          <p:cNvPr id="13315" name="Image 17" descr="LEM_neg_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6129338"/>
            <a:ext cx="1778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 descr="LEM_AR_Cover_09-10_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 17" descr="LEM_neg_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97" y="1403944"/>
            <a:ext cx="3213250" cy="84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39642" y="2841080"/>
            <a:ext cx="69087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endParaRPr lang="en-US" sz="3500" dirty="0">
              <a:solidFill>
                <a:srgbClr val="F49E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084168" y="5752041"/>
            <a:ext cx="870719" cy="46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b="0" dirty="0" smtClean="0">
                <a:solidFill>
                  <a:srgbClr val="F49E00"/>
                </a:solidFill>
              </a:rPr>
              <a:t>2015</a:t>
            </a:r>
            <a:endParaRPr lang="fr-CH" b="0" dirty="0">
              <a:solidFill>
                <a:srgbClr val="F49E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0" y="3789040"/>
            <a:ext cx="9142413" cy="64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sz="3600" b="0" dirty="0" err="1" smtClean="0">
                <a:solidFill>
                  <a:srgbClr val="F49E00"/>
                </a:solidFill>
              </a:rPr>
              <a:t>Why</a:t>
            </a:r>
            <a:r>
              <a:rPr lang="fr-FR" sz="3600" b="0" dirty="0" smtClean="0">
                <a:solidFill>
                  <a:srgbClr val="F49E00"/>
                </a:solidFill>
              </a:rPr>
              <a:t> </a:t>
            </a:r>
            <a:r>
              <a:rPr lang="fr-FR" sz="3600" b="0" dirty="0" err="1" smtClean="0">
                <a:solidFill>
                  <a:srgbClr val="F49E00"/>
                </a:solidFill>
              </a:rPr>
              <a:t>buying</a:t>
            </a:r>
            <a:r>
              <a:rPr lang="fr-FR" sz="3600" b="0" dirty="0" smtClean="0">
                <a:solidFill>
                  <a:srgbClr val="F49E00"/>
                </a:solidFill>
              </a:rPr>
              <a:t> </a:t>
            </a:r>
            <a:r>
              <a:rPr lang="fr-FR" sz="3600" b="0" dirty="0" err="1" smtClean="0">
                <a:solidFill>
                  <a:srgbClr val="F49E00"/>
                </a:solidFill>
              </a:rPr>
              <a:t>from</a:t>
            </a:r>
            <a:r>
              <a:rPr lang="fr-FR" sz="3600" b="0" dirty="0" smtClean="0">
                <a:solidFill>
                  <a:srgbClr val="F49E00"/>
                </a:solidFill>
              </a:rPr>
              <a:t> LEM ? </a:t>
            </a:r>
            <a:endParaRPr lang="fr-CH" sz="3600" b="0" dirty="0">
              <a:solidFill>
                <a:srgbClr val="F49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8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3528" y="1025001"/>
            <a:ext cx="5554061" cy="2376264"/>
            <a:chOff x="107503" y="1315713"/>
            <a:chExt cx="5996373" cy="289275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3" y="1315713"/>
              <a:ext cx="5996373" cy="2892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lowchart: Connector 8"/>
            <p:cNvSpPr/>
            <p:nvPr/>
          </p:nvSpPr>
          <p:spPr>
            <a:xfrm>
              <a:off x="3149143" y="2045218"/>
              <a:ext cx="64800" cy="68400"/>
            </a:xfrm>
            <a:prstGeom prst="flowChartConnector">
              <a:avLst/>
            </a:prstGeom>
            <a:solidFill>
              <a:schemeClr val="accent3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5867401" y="980728"/>
            <a:ext cx="3025775" cy="129264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24" tIns="45712" rIns="91424" bIns="45712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LEM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Switzerland :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 ISO 9001 since 1993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 TS 16949 since July 2002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 ISO 14001 since December 2003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 IRIS since September 2007</a:t>
            </a: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5867401" y="2348880"/>
            <a:ext cx="3276600" cy="22128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24" tIns="45712" rIns="91424" bIns="45712">
            <a:spAutoFit/>
          </a:bodyPr>
          <a:lstStyle/>
          <a:p>
            <a:pPr defTabSz="761865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LEM China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defTabSz="761865" eaLnBrk="0" hangingPunct="0"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 ISO 9001 since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2002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defTabSz="761865" eaLnBrk="0" hangingPunct="0"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ISO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14001 since end 2006</a:t>
            </a:r>
          </a:p>
          <a:p>
            <a:pPr defTabSz="761865" eaLnBrk="0" hangingPunct="0"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ISO TS 16949 since September 2007</a:t>
            </a:r>
          </a:p>
          <a:p>
            <a:pPr defTabSz="761865" eaLnBrk="0" hangingPunct="0"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IRIS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since August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2008</a:t>
            </a:r>
          </a:p>
          <a:p>
            <a:pPr>
              <a:defRPr/>
            </a:pP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LEM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Bulgaria :</a:t>
            </a:r>
          </a:p>
          <a:p>
            <a:pPr>
              <a:defRPr/>
            </a:pPr>
            <a:endParaRPr lang="en-US" sz="7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 On going</a:t>
            </a:r>
          </a:p>
          <a:p>
            <a:pPr defTabSz="761865" eaLnBrk="0" hangingPunct="0"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4698" name="Rectangle 10"/>
          <p:cNvSpPr>
            <a:spLocks noChangeArrowheads="1"/>
          </p:cNvSpPr>
          <p:nvPr/>
        </p:nvSpPr>
        <p:spPr bwMode="auto">
          <a:xfrm>
            <a:off x="552883" y="3330991"/>
            <a:ext cx="1712296" cy="93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TVELEM (Russia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) :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7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ISO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9001 since 2003</a:t>
            </a:r>
          </a:p>
          <a:p>
            <a:pPr>
              <a:defRPr/>
            </a:pP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987402" y="3330991"/>
            <a:ext cx="2952750" cy="1034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24" tIns="45712" rIns="91424" bIns="45712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LEM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Japan :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 ISO 9001 since 2003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 ISO 14001 since 2006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5405-8A76-4C0E-85C0-0E819D863B34}" type="slidenum">
              <a:rPr lang="fr-FR" sz="1000" smtClean="0"/>
              <a:pPr/>
              <a:t>10</a:t>
            </a:fld>
            <a:endParaRPr lang="fr-FR" sz="1000" dirty="0"/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323528" y="332656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800">
                <a:solidFill>
                  <a:srgbClr val="003E8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ctr" eaLnBrk="0" hangingPunct="0">
              <a:defRPr sz="4400">
                <a:solidFill>
                  <a:srgbClr val="003E81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rgbClr val="003E81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rgbClr val="003E81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rgbClr val="003E81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81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81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81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81"/>
                </a:solidFill>
                <a:latin typeface="Arial" charset="0"/>
              </a:defRPr>
            </a:lvl9pPr>
          </a:lstStyle>
          <a:p>
            <a:r>
              <a:rPr lang="en-US" dirty="0" smtClean="0"/>
              <a:t>5 – Quality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11560" y="2056077"/>
            <a:ext cx="4977997" cy="73500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E8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E8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E8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E8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E8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E8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E8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E8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E81"/>
                </a:solidFill>
                <a:latin typeface="+mn-lt"/>
              </a:defRPr>
            </a:lvl9pPr>
          </a:lstStyle>
          <a:p>
            <a:pPr marL="0" indent="0">
              <a:buClr>
                <a:srgbClr val="F49E00"/>
              </a:buClr>
              <a:buSzPct val="150000"/>
              <a:buNone/>
              <a:defRPr/>
            </a:pPr>
            <a:r>
              <a:rPr lang="en-US" altLang="fr-FR" sz="1800" u="sng" kern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Same </a:t>
            </a:r>
            <a:r>
              <a:rPr lang="en-US" altLang="fr-FR" sz="1800" u="sng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quality everywhere around the world</a:t>
            </a:r>
          </a:p>
          <a:p>
            <a:pPr lvl="2">
              <a:buClr>
                <a:srgbClr val="F49E00"/>
              </a:buClr>
              <a:buSzPct val="150000"/>
              <a:buFont typeface="Wingdings" panose="05000000000000000000" pitchFamily="2" charset="2"/>
              <a:buChar char="Ø"/>
              <a:defRPr/>
            </a:pPr>
            <a:r>
              <a:rPr lang="en-US" altLang="fr-FR" sz="1800" u="sng" kern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 Swiss quality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4615388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839" indent="-342839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altLang="fr-FR" sz="16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Best service, quality and cost</a:t>
            </a:r>
          </a:p>
          <a:p>
            <a:pPr marL="742950" lvl="2" indent="-342900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altLang="fr-FR" sz="1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World </a:t>
            </a:r>
            <a:r>
              <a:rPr lang="en-US" altLang="fr-FR" sz="14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class supplier</a:t>
            </a:r>
          </a:p>
          <a:p>
            <a:pPr marL="742950" lvl="2" indent="-342900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altLang="fr-FR" sz="1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Kaizen</a:t>
            </a:r>
            <a:r>
              <a:rPr lang="en-US" altLang="fr-FR" sz="14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, Six sigma, OTD, ppm, …</a:t>
            </a:r>
          </a:p>
          <a:p>
            <a:pPr marL="742950" lvl="2" indent="-342900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US" altLang="fr-FR" sz="16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342839" lvl="1" indent="-342839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16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Single digit ppm on </a:t>
            </a:r>
            <a:r>
              <a:rPr lang="en-US" sz="16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full-automated </a:t>
            </a:r>
            <a:r>
              <a:rPr lang="en-US" sz="16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products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11552" y="4636317"/>
            <a:ext cx="3636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39" indent="-342839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1600" u="sng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LEM </a:t>
            </a:r>
            <a:r>
              <a:rPr lang="en-US" sz="1600" u="sng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warranty</a:t>
            </a:r>
            <a:r>
              <a:rPr lang="en-US" sz="1600" u="sng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:</a:t>
            </a:r>
            <a:r>
              <a:rPr lang="en-US" sz="16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5 years</a:t>
            </a:r>
          </a:p>
          <a:p>
            <a:pPr marL="400050" lvl="2">
              <a:buClr>
                <a:srgbClr val="F49E00"/>
              </a:buClr>
              <a:buSzPct val="150000"/>
              <a:defRPr/>
            </a:pPr>
            <a:r>
              <a:rPr lang="en-US" sz="1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(other industrial players : 1 </a:t>
            </a:r>
            <a:r>
              <a:rPr lang="en-US" sz="14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or 2 </a:t>
            </a:r>
            <a:r>
              <a:rPr lang="en-US" sz="1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years)</a:t>
            </a:r>
            <a:endParaRPr lang="en-US" altLang="fr-FR" sz="16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887792"/>
            <a:ext cx="8352928" cy="3477312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6832" y="5833070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3627F89F-E6D4-48D1-BDEC-436967B4BD89}" type="slidenum">
              <a:rPr lang="en-GB" altLang="fr-FR" sz="1000"/>
              <a:pPr/>
              <a:t>11</a:t>
            </a:fld>
            <a:endParaRPr lang="en-GB" altLang="fr-FR" sz="1000" dirty="0"/>
          </a:p>
        </p:txBody>
      </p:sp>
      <p:graphicFrame>
        <p:nvGraphicFramePr>
          <p:cNvPr id="215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888779"/>
              </p:ext>
            </p:extLst>
          </p:nvPr>
        </p:nvGraphicFramePr>
        <p:xfrm>
          <a:off x="827584" y="4201170"/>
          <a:ext cx="2591145" cy="1790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" name="Image" r:id="rId3" imgW="6692063" imgH="4622222" progId="PhotoshopElements.Image.2">
                  <p:embed/>
                </p:oleObj>
              </mc:Choice>
              <mc:Fallback>
                <p:oleObj name="Image" r:id="rId3" imgW="6692063" imgH="4622222" progId="PhotoshopElements.Image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4201170"/>
                        <a:ext cx="2591145" cy="17909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007645"/>
              </p:ext>
            </p:extLst>
          </p:nvPr>
        </p:nvGraphicFramePr>
        <p:xfrm>
          <a:off x="5798362" y="1199990"/>
          <a:ext cx="2378224" cy="1940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3" name="Image" r:id="rId5" imgW="6480762" imgH="5286269" progId="Photoshop.Image.5">
                  <p:embed/>
                </p:oleObj>
              </mc:Choice>
              <mc:Fallback>
                <p:oleObj name="Image" r:id="rId5" imgW="6480762" imgH="5286269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8362" y="1199990"/>
                        <a:ext cx="2378224" cy="1940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648072" y="1121402"/>
            <a:ext cx="4572000" cy="367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ABB9E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fr-FR" sz="1800" dirty="0">
                <a:latin typeface="+mj-lt"/>
              </a:rPr>
              <a:t>DC Current</a:t>
            </a:r>
          </a:p>
          <a:p>
            <a:pPr marL="800100" lvl="1" indent="-342900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fr-FR" sz="1400" dirty="0">
                <a:latin typeface="+mj-lt"/>
              </a:rPr>
              <a:t>up to 10kV DC or 15kA DC</a:t>
            </a:r>
          </a:p>
          <a:p>
            <a:pPr marL="342900" indent="-342900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fr-FR" sz="1800" dirty="0">
                <a:latin typeface="+mj-lt"/>
              </a:rPr>
              <a:t>AC - high frequency</a:t>
            </a:r>
            <a:endParaRPr lang="en-GB" altLang="fr-FR" sz="1800" dirty="0">
              <a:latin typeface="+mj-lt"/>
            </a:endParaRPr>
          </a:p>
          <a:p>
            <a:pPr marL="800100" lvl="2" indent="-342900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fr-FR" sz="1400" dirty="0">
                <a:latin typeface="+mj-lt"/>
              </a:rPr>
              <a:t>up to 100kA pulse</a:t>
            </a:r>
          </a:p>
          <a:p>
            <a:pPr marL="342900" indent="-342900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fr-FR" sz="1800" dirty="0" err="1">
                <a:latin typeface="+mj-lt"/>
              </a:rPr>
              <a:t>dI</a:t>
            </a:r>
            <a:r>
              <a:rPr lang="en-US" altLang="fr-FR" sz="1800" dirty="0">
                <a:latin typeface="+mj-lt"/>
              </a:rPr>
              <a:t>/</a:t>
            </a:r>
            <a:r>
              <a:rPr lang="en-US" altLang="fr-FR" sz="1800" dirty="0" err="1">
                <a:latin typeface="+mj-lt"/>
              </a:rPr>
              <a:t>dt</a:t>
            </a:r>
            <a:r>
              <a:rPr lang="en-US" altLang="fr-FR" sz="1800" dirty="0">
                <a:latin typeface="+mj-lt"/>
              </a:rPr>
              <a:t>, </a:t>
            </a:r>
            <a:r>
              <a:rPr lang="en-US" altLang="fr-FR" sz="1800" dirty="0" err="1">
                <a:latin typeface="+mj-lt"/>
              </a:rPr>
              <a:t>dV</a:t>
            </a:r>
            <a:r>
              <a:rPr lang="en-US" altLang="fr-FR" sz="1800" dirty="0">
                <a:latin typeface="+mj-lt"/>
              </a:rPr>
              <a:t>/</a:t>
            </a:r>
            <a:r>
              <a:rPr lang="en-US" altLang="fr-FR" sz="1800" dirty="0" err="1">
                <a:latin typeface="+mj-lt"/>
              </a:rPr>
              <a:t>dt</a:t>
            </a:r>
            <a:endParaRPr lang="en-US" altLang="fr-FR" sz="1800" dirty="0">
              <a:latin typeface="+mj-lt"/>
            </a:endParaRPr>
          </a:p>
          <a:p>
            <a:pPr marL="342900" indent="-342900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fr-FR" sz="1800" dirty="0" smtClean="0">
                <a:latin typeface="+mj-lt"/>
              </a:rPr>
              <a:t>Partial discharges</a:t>
            </a:r>
          </a:p>
          <a:p>
            <a:pPr marL="342900" indent="-342900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fr-FR" sz="1800" dirty="0" smtClean="0">
                <a:latin typeface="+mj-lt"/>
              </a:rPr>
              <a:t>Isolation </a:t>
            </a:r>
            <a:endParaRPr lang="en-US" altLang="fr-FR" sz="1800" dirty="0">
              <a:latin typeface="+mj-lt"/>
            </a:endParaRPr>
          </a:p>
          <a:p>
            <a:pPr marL="800100" lvl="3" indent="-342900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fr-FR" sz="1400" dirty="0">
                <a:latin typeface="+mj-lt"/>
              </a:rPr>
              <a:t>up to 12kV</a:t>
            </a:r>
          </a:p>
          <a:p>
            <a:pPr marL="342900" indent="-342900" algn="l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altLang="fr-FR" sz="2000" dirty="0">
              <a:latin typeface="+mj-lt"/>
            </a:endParaRPr>
          </a:p>
          <a:p>
            <a:pPr algn="l" eaLnBrk="0" hangingPunct="0">
              <a:lnSpc>
                <a:spcPct val="89000"/>
              </a:lnSpc>
              <a:spcBef>
                <a:spcPct val="50000"/>
              </a:spcBef>
              <a:buClr>
                <a:srgbClr val="000099"/>
              </a:buClr>
              <a:buFont typeface="Wingdings" pitchFamily="2" charset="2"/>
              <a:buChar char="ü"/>
            </a:pPr>
            <a:endParaRPr lang="en-US" altLang="fr-FR" sz="2000" b="1" i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1512" name="Picture 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5114826"/>
            <a:ext cx="5778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4200426"/>
            <a:ext cx="76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5" name="Picture 11" descr="5years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51114"/>
            <a:ext cx="609600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962900" y="0"/>
            <a:ext cx="393700" cy="75406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fr-FR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5188091" y="3437880"/>
            <a:ext cx="3851920" cy="200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ABB9E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fr-FR" sz="1800" dirty="0" smtClean="0">
                <a:latin typeface="+mj-lt"/>
              </a:rPr>
              <a:t>Temperature &amp; humidity cycles</a:t>
            </a:r>
          </a:p>
          <a:p>
            <a:pPr lvl="1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</a:pPr>
            <a:r>
              <a:rPr lang="en-US" altLang="fr-FR" sz="1200" dirty="0" smtClean="0">
                <a:latin typeface="+mj-lt"/>
              </a:rPr>
              <a:t>(-80°C </a:t>
            </a:r>
            <a:r>
              <a:rPr lang="en-US" altLang="fr-FR" sz="1200" dirty="0">
                <a:latin typeface="+mj-lt"/>
              </a:rPr>
              <a:t>/ +</a:t>
            </a:r>
            <a:r>
              <a:rPr lang="en-US" altLang="fr-FR" sz="1200" dirty="0" smtClean="0">
                <a:latin typeface="+mj-lt"/>
              </a:rPr>
              <a:t>180°C)</a:t>
            </a:r>
          </a:p>
          <a:p>
            <a:pPr marL="342900" indent="-342900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fr-FR" sz="1800" dirty="0" smtClean="0">
                <a:latin typeface="+mj-lt"/>
              </a:rPr>
              <a:t>Thermal shock </a:t>
            </a:r>
            <a:r>
              <a:rPr lang="en-US" altLang="fr-FR" sz="1200" dirty="0" smtClean="0">
                <a:latin typeface="+mj-lt"/>
              </a:rPr>
              <a:t>(-60°C / +190°C)</a:t>
            </a:r>
            <a:endParaRPr lang="en-US" altLang="fr-FR" sz="1800" dirty="0">
              <a:latin typeface="+mj-lt"/>
            </a:endParaRPr>
          </a:p>
          <a:p>
            <a:pPr marL="342900" indent="-342900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fr-FR" sz="1800" dirty="0" smtClean="0">
                <a:latin typeface="+mj-lt"/>
              </a:rPr>
              <a:t>Vibrations </a:t>
            </a:r>
          </a:p>
          <a:p>
            <a:pPr lvl="1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</a:pPr>
            <a:r>
              <a:rPr lang="en-US" altLang="fr-FR" sz="1200" dirty="0" smtClean="0">
                <a:latin typeface="+mj-lt"/>
              </a:rPr>
              <a:t>(5 </a:t>
            </a:r>
            <a:r>
              <a:rPr lang="en-US" altLang="fr-FR" sz="1200" dirty="0">
                <a:latin typeface="+mj-lt"/>
              </a:rPr>
              <a:t>to </a:t>
            </a:r>
            <a:r>
              <a:rPr lang="en-US" altLang="fr-FR" sz="1200" dirty="0" smtClean="0">
                <a:latin typeface="+mj-lt"/>
              </a:rPr>
              <a:t>2000Hz, up to 10kN and 100g)</a:t>
            </a:r>
            <a:endParaRPr lang="en-GB" altLang="fr-FR" sz="1200" dirty="0">
              <a:latin typeface="+mj-lt"/>
            </a:endParaRPr>
          </a:p>
          <a:p>
            <a:pPr marL="342900" indent="-342900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fr-FR" sz="1800" dirty="0" smtClean="0">
                <a:latin typeface="+mj-lt"/>
              </a:rPr>
              <a:t>EMC &amp; ESD</a:t>
            </a: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323528" y="294928"/>
            <a:ext cx="849694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800">
                <a:solidFill>
                  <a:srgbClr val="003E8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ctr" eaLnBrk="0" hangingPunct="0">
              <a:defRPr sz="4400">
                <a:solidFill>
                  <a:srgbClr val="003E81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rgbClr val="003E81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rgbClr val="003E81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rgbClr val="003E81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81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81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81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81"/>
                </a:solidFill>
                <a:latin typeface="Arial" charset="0"/>
              </a:defRPr>
            </a:lvl9pPr>
          </a:lstStyle>
          <a:p>
            <a:r>
              <a:rPr lang="en-US" dirty="0" smtClean="0"/>
              <a:t>5 </a:t>
            </a:r>
            <a:r>
              <a:rPr lang="en-US" dirty="0"/>
              <a:t>– </a:t>
            </a:r>
            <a:r>
              <a:rPr lang="en-US" dirty="0" smtClean="0"/>
              <a:t>Quality /</a:t>
            </a:r>
            <a:r>
              <a:rPr lang="en-US" sz="2000" dirty="0" smtClean="0"/>
              <a:t> </a:t>
            </a:r>
            <a:r>
              <a:rPr lang="en-US" sz="2400" dirty="0" smtClean="0"/>
              <a:t>Qualification capabilities &amp; </a:t>
            </a:r>
            <a:r>
              <a:rPr lang="en-US" sz="2400" dirty="0"/>
              <a:t>Standard expertise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8460432" y="362581"/>
            <a:ext cx="3467100" cy="36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ABB9E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89000"/>
              </a:lnSpc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GB" altLang="fr-F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1146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342029" y="1045880"/>
            <a:ext cx="8190411" cy="495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66"/>
                </a:solidFill>
                <a:latin typeface="45 Helvetica Light"/>
                <a:ea typeface="MS PGothic" pitchFamily="34" charset="-128"/>
                <a:cs typeface="ＭＳ Ｐゴシック" pitchFamily="10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9pPr>
          </a:lstStyle>
          <a:p>
            <a:pPr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fr-CH" sz="1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4 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Manufacturing</a:t>
            </a:r>
            <a:r>
              <a:rPr lang="fr-CH" sz="1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plants 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 Low Cost Country for High Volume</a:t>
            </a:r>
            <a:endParaRPr lang="en-GB" sz="16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High precision and high added value in Geneva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fr-CH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&gt; 20’000 square </a:t>
            </a: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meter</a:t>
            </a:r>
            <a:r>
              <a:rPr lang="fr-CH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facilities</a:t>
            </a:r>
            <a:endParaRPr lang="fr-CH" sz="16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&gt; 10  millions products</a:t>
            </a:r>
            <a:r>
              <a:rPr lang="fr-CH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per </a:t>
            </a:r>
            <a:r>
              <a:rPr lang="fr-CH" sz="16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year</a:t>
            </a:r>
            <a:endParaRPr lang="fr-CH" sz="16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altLang="fr-FR" sz="18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High qualification operators </a:t>
            </a: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altLang="fr-FR" sz="1800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Flexibility between teams and production lines</a:t>
            </a: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altLang="fr-FR" sz="18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Industrial automated process </a:t>
            </a:r>
            <a:r>
              <a:rPr lang="en-GB" altLang="fr-FR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with full </a:t>
            </a:r>
            <a:r>
              <a:rPr lang="en-GB" altLang="fr-FR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automated production for high </a:t>
            </a:r>
            <a:r>
              <a:rPr lang="en-GB" altLang="fr-FR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volume</a:t>
            </a:r>
          </a:p>
          <a:p>
            <a:pPr lvl="1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altLang="fr-FR" sz="16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US" sz="16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US" sz="16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US" sz="16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sz="18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fr-CH" sz="14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fr-CH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4" name="Rectangle 4"/>
          <p:cNvSpPr>
            <a:spLocks noChangeArrowheads="1"/>
          </p:cNvSpPr>
          <p:nvPr/>
        </p:nvSpPr>
        <p:spPr bwMode="auto">
          <a:xfrm>
            <a:off x="332829" y="44624"/>
            <a:ext cx="841563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4" tIns="45712" rIns="91424" bIns="45712" anchor="ctr"/>
          <a:lstStyle/>
          <a:p>
            <a:pPr eaLnBrk="0" hangingPunct="0">
              <a:defRPr/>
            </a:pPr>
            <a:r>
              <a:rPr lang="en-GB" sz="2800" dirty="0" smtClean="0">
                <a:solidFill>
                  <a:srgbClr val="003E8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6 - Manufacturing</a:t>
            </a:r>
          </a:p>
        </p:txBody>
      </p:sp>
      <p:pic>
        <p:nvPicPr>
          <p:cNvPr id="12" name="Picture 2" descr="atelier_gdeserie2_v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79" y="3615559"/>
            <a:ext cx="3240361" cy="244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telier_gdeserie_v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9" y="3615559"/>
            <a:ext cx="3240361" cy="244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06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BDA42-BB5C-46B8-BD99-CA343281C214}" type="slidenum">
              <a:rPr lang="en-GB" altLang="fr-FR"/>
              <a:pPr/>
              <a:t>13</a:t>
            </a:fld>
            <a:endParaRPr lang="en-GB" altLang="fr-FR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23528" y="294928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800">
                <a:solidFill>
                  <a:srgbClr val="003E8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ctr" eaLnBrk="0" hangingPunct="0">
              <a:defRPr sz="4400">
                <a:solidFill>
                  <a:srgbClr val="003E81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rgbClr val="003E81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rgbClr val="003E81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rgbClr val="003E81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81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81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81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81"/>
                </a:solidFill>
                <a:latin typeface="Arial" charset="0"/>
              </a:defRPr>
            </a:lvl9pPr>
          </a:lstStyle>
          <a:p>
            <a:r>
              <a:rPr lang="en-US" dirty="0" smtClean="0"/>
              <a:t>7 – Our positioning on the market</a:t>
            </a:r>
            <a:endParaRPr lang="en-US" sz="2400" dirty="0"/>
          </a:p>
        </p:txBody>
      </p:sp>
      <p:sp>
        <p:nvSpPr>
          <p:cNvPr id="2" name="Left-Right Arrow 1"/>
          <p:cNvSpPr/>
          <p:nvPr/>
        </p:nvSpPr>
        <p:spPr>
          <a:xfrm>
            <a:off x="2915816" y="1522725"/>
            <a:ext cx="3312368" cy="438621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59632" y="1551300"/>
            <a:ext cx="12961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en-GB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Regional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516216" y="1522725"/>
            <a:ext cx="15121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en-GB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World/Wide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923928" y="1268760"/>
            <a:ext cx="12961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en-GB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W/W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2897113" y="2412032"/>
            <a:ext cx="3312368" cy="438621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240929" y="2440607"/>
            <a:ext cx="12961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en-GB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“Copy”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497513" y="2412032"/>
            <a:ext cx="15121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en-GB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Innovation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905225" y="2158067"/>
            <a:ext cx="12961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en-GB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R&amp;D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3" name="Left-Right Arrow 22"/>
          <p:cNvSpPr/>
          <p:nvPr/>
        </p:nvSpPr>
        <p:spPr>
          <a:xfrm>
            <a:off x="2915816" y="3366240"/>
            <a:ext cx="3312368" cy="438621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115616" y="3394815"/>
            <a:ext cx="15841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en-GB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Low Quality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6516216" y="3366240"/>
            <a:ext cx="15121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en-GB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High Quality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879974" y="3133286"/>
            <a:ext cx="12961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en-GB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Quality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7" name="Left-Right Arrow 26"/>
          <p:cNvSpPr/>
          <p:nvPr/>
        </p:nvSpPr>
        <p:spPr>
          <a:xfrm>
            <a:off x="2924597" y="4284170"/>
            <a:ext cx="3312368" cy="438621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83568" y="4286523"/>
            <a:ext cx="24482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en-GB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Low Performance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236964" y="4284170"/>
            <a:ext cx="21514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en-GB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High Performance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3347864" y="4051216"/>
            <a:ext cx="24482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en-GB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Product’s features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83569" y="5141327"/>
            <a:ext cx="24482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fr-CH" altLang="fr-FR" sz="180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Low</a:t>
            </a:r>
            <a:r>
              <a:rPr lang="fr-CH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End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236965" y="5138974"/>
            <a:ext cx="21514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en-GB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High End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3347865" y="4797152"/>
            <a:ext cx="24482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49E00"/>
              </a:buClr>
              <a:buSzPct val="150000"/>
              <a:defRPr/>
            </a:pPr>
            <a:r>
              <a:rPr lang="en-GB" altLang="fr-FR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Customer Market</a:t>
            </a:r>
            <a:endParaRPr lang="en-GB" altLang="fr-FR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7" name="Left-Right Arrow 36"/>
          <p:cNvSpPr/>
          <p:nvPr/>
        </p:nvSpPr>
        <p:spPr>
          <a:xfrm>
            <a:off x="2924597" y="5144046"/>
            <a:ext cx="3312368" cy="438621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163">
            <a:off x="5090452" y="3417437"/>
            <a:ext cx="907591" cy="26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163">
            <a:off x="3329841" y="1573921"/>
            <a:ext cx="907591" cy="26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163">
            <a:off x="5063188" y="1578701"/>
            <a:ext cx="907591" cy="26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163">
            <a:off x="5076738" y="2518627"/>
            <a:ext cx="907591" cy="26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163">
            <a:off x="5090452" y="4412554"/>
            <a:ext cx="907591" cy="26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163">
            <a:off x="4122447" y="5289645"/>
            <a:ext cx="907591" cy="26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163">
            <a:off x="5090452" y="5279468"/>
            <a:ext cx="907591" cy="26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46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040809"/>
              </p:ext>
            </p:extLst>
          </p:nvPr>
        </p:nvGraphicFramePr>
        <p:xfrm>
          <a:off x="-540568" y="692696"/>
          <a:ext cx="5328592" cy="6140514"/>
        </p:xfrm>
        <a:graphic>
          <a:graphicData uri="http://schemas.openxmlformats.org/drawingml/2006/table">
            <a:tbl>
              <a:tblPr/>
              <a:tblGrid>
                <a:gridCol w="415706"/>
                <a:gridCol w="4809109"/>
                <a:gridCol w="103777"/>
              </a:tblGrid>
              <a:tr h="33549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00" dirty="0">
                          <a:solidFill>
                            <a:srgbClr val="003E81"/>
                          </a:solidFill>
                        </a:rPr>
                        <a:t> </a:t>
                      </a:r>
                      <a:endParaRPr lang="en-US" sz="100" dirty="0" smtClean="0">
                        <a:solidFill>
                          <a:srgbClr val="003E81"/>
                        </a:solidFill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US" sz="100" dirty="0">
                        <a:solidFill>
                          <a:srgbClr val="003E81"/>
                        </a:solidFill>
                      </a:endParaRP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0" marR="0" indent="44450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AutoNum type="arabicPeriod"/>
                      </a:pPr>
                      <a:r>
                        <a:rPr lang="en-US" sz="18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</a:rPr>
                        <a:t>40+ years of Leadership</a:t>
                      </a:r>
                    </a:p>
                    <a:p>
                      <a:pPr marL="11747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GB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Expertise</a:t>
                      </a:r>
                    </a:p>
                    <a:p>
                      <a:pPr marL="11747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GB" sz="1200" kern="1200" spc="130" baseline="0" noProof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Partnership</a:t>
                      </a:r>
                      <a:endParaRPr lang="en-US" sz="1200" spc="130" baseline="0" dirty="0" smtClean="0">
                        <a:solidFill>
                          <a:schemeClr val="tx1"/>
                        </a:solidFill>
                        <a:latin typeface="Arial" panose="22635452340000000000" pitchFamily="2"/>
                      </a:endParaRPr>
                    </a:p>
                    <a:p>
                      <a:pPr marL="1174750" marR="0" lvl="2" indent="-17145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defRPr/>
                      </a:pPr>
                      <a:r>
                        <a:rPr lang="en-GB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Customer application know how </a:t>
                      </a:r>
                    </a:p>
                    <a:p>
                      <a:pPr marL="1174750" marR="0" lvl="2" indent="-17145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defRPr/>
                      </a:pPr>
                      <a:r>
                        <a:rPr lang="fr-CH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Solid </a:t>
                      </a:r>
                      <a:r>
                        <a:rPr lang="en-GB" sz="1200" kern="1200" spc="130" baseline="0" noProof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company</a:t>
                      </a:r>
                    </a:p>
                    <a:p>
                      <a:pPr marL="546100" marR="0" indent="4445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8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</a:rPr>
                        <a:t>World wide Coverage</a:t>
                      </a:r>
                      <a:r>
                        <a:rPr lang="en-US" sz="1800" spc="13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</a:rPr>
                        <a:t> </a:t>
                      </a:r>
                    </a:p>
                    <a:p>
                      <a:pPr marL="11747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Local global service</a:t>
                      </a:r>
                    </a:p>
                    <a:p>
                      <a:pPr marL="546100" marR="0" indent="44450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AutoNum type="arabicPeriod"/>
                      </a:pPr>
                      <a:r>
                        <a:rPr lang="en-US" sz="1800" spc="13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</a:rPr>
                        <a:t>The</a:t>
                      </a:r>
                      <a:r>
                        <a:rPr lang="en-US" sz="18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</a:rPr>
                        <a:t> largest</a:t>
                      </a:r>
                      <a:r>
                        <a:rPr lang="en-US" sz="1800" spc="13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</a:rPr>
                        <a:t> </a:t>
                      </a:r>
                      <a:r>
                        <a:rPr lang="en-US" sz="18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</a:rPr>
                        <a:t>Portfolio</a:t>
                      </a:r>
                    </a:p>
                    <a:p>
                      <a:pPr marL="11747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The right product for any application </a:t>
                      </a:r>
                    </a:p>
                    <a:p>
                      <a:pPr marL="1631950" marR="0" lvl="3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0.3A to 24kA (nominal current)</a:t>
                      </a:r>
                    </a:p>
                    <a:p>
                      <a:pPr marL="1631950" marR="0" lvl="3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6 to 6.4kV (nominal voltage)</a:t>
                      </a:r>
                    </a:p>
                    <a:p>
                      <a:pPr marL="11747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The right technology for any application</a:t>
                      </a:r>
                    </a:p>
                    <a:p>
                      <a:pPr marL="889000" marR="0" lvl="1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18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R&amp;D and innovation</a:t>
                      </a:r>
                    </a:p>
                    <a:p>
                      <a:pPr marL="11747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73 engineers</a:t>
                      </a:r>
                    </a:p>
                    <a:p>
                      <a:pPr marL="11747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In house ASIC design</a:t>
                      </a:r>
                    </a:p>
                    <a:p>
                      <a:pPr marL="11747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Increased investment R&amp;D</a:t>
                      </a:r>
                    </a:p>
                    <a:p>
                      <a:pPr marL="11747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8 new products in 12/13</a:t>
                      </a:r>
                    </a:p>
                    <a:p>
                      <a:pPr marL="889000" marR="0" lvl="1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endParaRPr lang="en-US" sz="1800" kern="1200" spc="130" baseline="0" dirty="0" smtClean="0">
                        <a:solidFill>
                          <a:schemeClr val="tx1"/>
                        </a:solidFill>
                        <a:latin typeface="Arial" panose="22635452340000000000" pitchFamily="2"/>
                        <a:ea typeface="+mn-ea"/>
                        <a:cs typeface="+mn-cs"/>
                      </a:endParaRPr>
                    </a:p>
                    <a:p>
                      <a:pPr marL="1003300" marR="0" lvl="2" indent="44450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AutoNum type="arabicPeriod"/>
                      </a:pPr>
                      <a:endParaRPr lang="en-US" sz="1000" spc="130" baseline="0" dirty="0" smtClean="0">
                        <a:solidFill>
                          <a:schemeClr val="tx1"/>
                        </a:solidFill>
                        <a:latin typeface="Arial" panose="22635452340000000000" pitchFamily="2"/>
                      </a:endParaRP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100330" indent="0" algn="r">
                        <a:lnSpc>
                          <a:spcPct val="95999"/>
                        </a:lnSpc>
                        <a:spcBef>
                          <a:spcPts val="27000"/>
                        </a:spcBef>
                        <a:spcAft>
                          <a:spcPts val="0"/>
                        </a:spcAft>
                      </a:pPr>
                      <a:endParaRPr lang="en-US" sz="900" spc="0" dirty="0">
                        <a:solidFill>
                          <a:srgbClr val="003E81"/>
                        </a:solidFill>
                        <a:latin typeface="Arial" panose="22635452340000000000" pitchFamily="2"/>
                      </a:endParaRPr>
                    </a:p>
                  </a:txBody>
                  <a:tcPr marL="0" marR="0" marT="0" marB="0" anchor="b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</a:tr>
              <a:tr h="28538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solidFill>
                          <a:srgbClr val="003E81"/>
                        </a:solidFill>
                      </a:endParaRP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0" marR="0" indent="594360" algn="l">
                        <a:lnSpc>
                          <a:spcPct val="86399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  <a:buFont typeface="Arial"/>
                        <a:buAutoNum type="arabicPeriod"/>
                      </a:pPr>
                      <a:endParaRPr lang="en-US" sz="2200" spc="0" dirty="0">
                        <a:solidFill>
                          <a:srgbClr val="003E81"/>
                        </a:solidFill>
                        <a:latin typeface="Arial" panose="22635452340000000000" pitchFamily="2"/>
                      </a:endParaRP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100330" indent="0" algn="r">
                        <a:lnSpc>
                          <a:spcPct val="95999"/>
                        </a:lnSpc>
                        <a:spcBef>
                          <a:spcPts val="27000"/>
                        </a:spcBef>
                        <a:spcAft>
                          <a:spcPts val="0"/>
                        </a:spcAft>
                      </a:pPr>
                      <a:endParaRPr lang="en-US" sz="900" spc="0" dirty="0">
                        <a:solidFill>
                          <a:srgbClr val="003E81"/>
                        </a:solidFill>
                        <a:latin typeface="Arial" panose="22635452340000000000" pitchFamily="2"/>
                      </a:endParaRPr>
                    </a:p>
                  </a:txBody>
                  <a:tcPr marL="0" marR="0" marT="0" marB="0" anchor="b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9324528" y="4509120"/>
            <a:ext cx="2232248" cy="2016224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0" y="188640"/>
            <a:ext cx="9144000" cy="720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algn="ctr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800" kern="12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Why buying from </a:t>
            </a:r>
            <a:r>
              <a:rPr lang="en-US" sz="2800" kern="12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LEM </a:t>
            </a:r>
            <a:r>
              <a:rPr lang="en-US" sz="2800" kern="12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? </a:t>
            </a:r>
          </a:p>
        </p:txBody>
      </p:sp>
      <p:graphicFrame>
        <p:nvGraphicFramePr>
          <p:cNvPr id="5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568898"/>
              </p:ext>
            </p:extLst>
          </p:nvPr>
        </p:nvGraphicFramePr>
        <p:xfrm>
          <a:off x="3923928" y="692696"/>
          <a:ext cx="5832648" cy="6380681"/>
        </p:xfrm>
        <a:graphic>
          <a:graphicData uri="http://schemas.openxmlformats.org/drawingml/2006/table">
            <a:tbl>
              <a:tblPr/>
              <a:tblGrid>
                <a:gridCol w="388535"/>
                <a:gridCol w="4494781"/>
                <a:gridCol w="949332"/>
              </a:tblGrid>
              <a:tr h="457122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00" dirty="0">
                          <a:solidFill>
                            <a:srgbClr val="003E81"/>
                          </a:solidFill>
                        </a:rPr>
                        <a:t> </a:t>
                      </a:r>
                      <a:endParaRPr lang="en-US" sz="100" dirty="0" smtClean="0">
                        <a:solidFill>
                          <a:srgbClr val="003E81"/>
                        </a:solidFill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tabLst/>
                      </a:pPr>
                      <a:endParaRPr lang="en-US" sz="100" dirty="0">
                        <a:solidFill>
                          <a:srgbClr val="003E81"/>
                        </a:solidFill>
                      </a:endParaRP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7675" marR="0" indent="361950" algn="l">
                        <a:lnSpc>
                          <a:spcPct val="15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Arial"/>
                        <a:buAutoNum type="arabicPeriod" startAt="5"/>
                      </a:pPr>
                      <a:r>
                        <a:rPr lang="en-US" sz="1800" spc="12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</a:rPr>
                        <a:t>Quality</a:t>
                      </a:r>
                    </a:p>
                    <a:p>
                      <a:pPr marL="447675" marR="0" lvl="2" indent="3619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altLang="fr-FR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Same quality around the world</a:t>
                      </a:r>
                    </a:p>
                    <a:p>
                      <a:pPr marL="447675" marR="0" lvl="2" indent="3619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5 years warranty</a:t>
                      </a:r>
                    </a:p>
                    <a:p>
                      <a:pPr marL="447675" marR="0" lvl="2" indent="3619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High level qualification du to internal lab</a:t>
                      </a:r>
                    </a:p>
                    <a:p>
                      <a:pPr marL="447675" marR="0" indent="3619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AutoNum type="arabicPeriod" startAt="5"/>
                        <a:tabLst/>
                        <a:defRPr/>
                      </a:pPr>
                      <a:endParaRPr lang="en-US" sz="200" spc="160" baseline="0" dirty="0" smtClean="0">
                        <a:solidFill>
                          <a:schemeClr val="tx1"/>
                        </a:solidFill>
                        <a:latin typeface="Arial" panose="22635452340000000000" pitchFamily="2"/>
                      </a:endParaRPr>
                    </a:p>
                    <a:p>
                      <a:pPr marL="447675" marR="0" indent="3619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AutoNum type="arabicPeriod" startAt="5"/>
                        <a:tabLst/>
                        <a:defRPr/>
                      </a:pPr>
                      <a:r>
                        <a:rPr lang="en-US" sz="1800" spc="16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</a:rPr>
                        <a:t>Manufacturing</a:t>
                      </a:r>
                    </a:p>
                    <a:p>
                      <a:pPr marL="447675" marR="0" lvl="2" indent="3619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altLang="fr-FR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4 plants</a:t>
                      </a:r>
                    </a:p>
                    <a:p>
                      <a:pPr marL="904875" marR="0" lvl="3" indent="3619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altLang="fr-FR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in LCC for high volume</a:t>
                      </a:r>
                    </a:p>
                    <a:p>
                      <a:pPr marL="904875" marR="0" lvl="3" indent="3619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altLang="fr-FR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in Geneva for High precision </a:t>
                      </a:r>
                    </a:p>
                    <a:p>
                      <a:pPr marL="447675" marR="0" lvl="2" indent="3619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10 Millions of products per year</a:t>
                      </a:r>
                    </a:p>
                    <a:p>
                      <a:pPr marL="447675" marR="0" lvl="2" indent="3619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Industrial automated process</a:t>
                      </a:r>
                    </a:p>
                    <a:p>
                      <a:pPr marL="447675" marR="0" indent="361950" algn="l">
                        <a:lnSpc>
                          <a:spcPct val="15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Arial"/>
                        <a:buAutoNum type="arabicPeriod" startAt="5"/>
                      </a:pPr>
                      <a:endParaRPr lang="en-US" sz="700" spc="160" baseline="0" dirty="0" smtClean="0">
                        <a:solidFill>
                          <a:schemeClr val="tx1"/>
                        </a:solidFill>
                        <a:latin typeface="Arial" panose="22635452340000000000" pitchFamily="2"/>
                      </a:endParaRPr>
                    </a:p>
                    <a:p>
                      <a:pPr marL="447675" marR="0" indent="361950" algn="l">
                        <a:lnSpc>
                          <a:spcPct val="15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Arial"/>
                        <a:buAutoNum type="arabicPeriod" startAt="5"/>
                      </a:pPr>
                      <a:r>
                        <a:rPr lang="en-US" sz="1800" spc="16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</a:rPr>
                        <a:t>Our positioning in the market</a:t>
                      </a:r>
                    </a:p>
                    <a:p>
                      <a:pPr marL="11747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W/W structure &amp; local teams</a:t>
                      </a:r>
                    </a:p>
                    <a:p>
                      <a:pPr marL="11747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R&amp;D and Innovation</a:t>
                      </a:r>
                    </a:p>
                    <a:p>
                      <a:pPr marL="11747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High Quality</a:t>
                      </a:r>
                    </a:p>
                    <a:p>
                      <a:pPr marL="11747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High Performance products</a:t>
                      </a:r>
                    </a:p>
                    <a:p>
                      <a:pPr marL="11747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0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pc="130" baseline="0" dirty="0" smtClean="0">
                          <a:solidFill>
                            <a:schemeClr val="tx1"/>
                          </a:solidFill>
                          <a:latin typeface="Arial" panose="22635452340000000000" pitchFamily="2"/>
                          <a:ea typeface="+mn-ea"/>
                          <a:cs typeface="+mn-cs"/>
                        </a:rPr>
                        <a:t>High End</a:t>
                      </a:r>
                    </a:p>
                    <a:p>
                      <a:pPr marL="546100" marR="0" indent="444500" algn="l">
                        <a:lnSpc>
                          <a:spcPct val="150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endParaRPr lang="en-US" sz="2200" spc="0" dirty="0">
                        <a:solidFill>
                          <a:srgbClr val="003E81"/>
                        </a:solidFill>
                        <a:latin typeface="Arial" panose="22635452340000000000" pitchFamily="2"/>
                      </a:endParaRP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100330" indent="0" algn="r">
                        <a:lnSpc>
                          <a:spcPct val="95999"/>
                        </a:lnSpc>
                        <a:spcBef>
                          <a:spcPts val="27000"/>
                        </a:spcBef>
                        <a:spcAft>
                          <a:spcPts val="0"/>
                        </a:spcAft>
                      </a:pPr>
                      <a:endParaRPr lang="en-US" sz="900" spc="0" dirty="0">
                        <a:solidFill>
                          <a:srgbClr val="003E81"/>
                        </a:solidFill>
                        <a:latin typeface="Arial" panose="22635452340000000000" pitchFamily="2"/>
                      </a:endParaRPr>
                    </a:p>
                  </a:txBody>
                  <a:tcPr marL="0" marR="0" marT="0" marB="0" anchor="b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</a:tr>
              <a:tr h="325321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solidFill>
                          <a:srgbClr val="003E81"/>
                        </a:solidFill>
                      </a:endParaRP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0" marR="0" indent="594360" algn="l">
                        <a:lnSpc>
                          <a:spcPct val="86399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  <a:buFont typeface="Arial"/>
                        <a:buAutoNum type="arabicPeriod"/>
                      </a:pPr>
                      <a:endParaRPr lang="en-US" sz="2200" spc="0" dirty="0">
                        <a:solidFill>
                          <a:srgbClr val="003E81"/>
                        </a:solidFill>
                        <a:latin typeface="Arial" panose="22635452340000000000" pitchFamily="2"/>
                      </a:endParaRP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100330" indent="0" algn="r">
                        <a:lnSpc>
                          <a:spcPct val="95999"/>
                        </a:lnSpc>
                        <a:spcBef>
                          <a:spcPts val="27000"/>
                        </a:spcBef>
                        <a:spcAft>
                          <a:spcPts val="0"/>
                        </a:spcAft>
                      </a:pPr>
                      <a:endParaRPr lang="en-US" sz="900" spc="0" dirty="0">
                        <a:solidFill>
                          <a:srgbClr val="003E81"/>
                        </a:solidFill>
                        <a:latin typeface="Arial" panose="22635452340000000000" pitchFamily="2"/>
                      </a:endParaRPr>
                    </a:p>
                  </a:txBody>
                  <a:tcPr marL="0" marR="0" marT="0" marB="0" anchor="b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332829" y="44624"/>
            <a:ext cx="841563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4" tIns="45712" rIns="91424" bIns="45712" anchor="ctr"/>
          <a:lstStyle/>
          <a:p>
            <a:pPr eaLnBrk="0" hangingPunct="0">
              <a:defRPr/>
            </a:pPr>
            <a:r>
              <a:rPr lang="en-GB" sz="2800" dirty="0" smtClean="0">
                <a:solidFill>
                  <a:srgbClr val="003E8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 – 40+ years of Market Leadership</a:t>
            </a:r>
            <a:endParaRPr lang="en-GB" sz="2800" dirty="0">
              <a:solidFill>
                <a:srgbClr val="003E8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11560" y="925295"/>
            <a:ext cx="8424936" cy="531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66"/>
                </a:solidFill>
                <a:latin typeface="45 Helvetica Light"/>
                <a:ea typeface="MS PGothic" pitchFamily="34" charset="-128"/>
                <a:cs typeface="ＭＳ Ｐゴシック" pitchFamily="10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9pPr>
          </a:lstStyle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Since 1972 designing and manufacturing transducers</a:t>
            </a: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Grown</a:t>
            </a:r>
            <a:r>
              <a:rPr lang="fr-CH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to a world </a:t>
            </a:r>
            <a:r>
              <a:rPr lang="en-GB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wide</a:t>
            </a:r>
            <a:r>
              <a:rPr lang="fr-CH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organisation</a:t>
            </a:r>
            <a:endParaRPr lang="en-GB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40+ years partnership </a:t>
            </a:r>
            <a:r>
              <a:rPr lang="en-GB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with </a:t>
            </a:r>
            <a:r>
              <a:rPr lang="en-GB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key </a:t>
            </a:r>
            <a:r>
              <a:rPr lang="en-GB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customers</a:t>
            </a: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40+ years of expertise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Transducer technologies (complete portfolio)</a:t>
            </a:r>
            <a:endParaRPr lang="en-GB" sz="16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Customer application know how </a:t>
            </a:r>
          </a:p>
          <a:p>
            <a:pPr lvl="2">
              <a:buClr>
                <a:srgbClr val="F49E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</a:t>
            </a:r>
            <a:r>
              <a:rPr lang="en-GB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ood </a:t>
            </a:r>
            <a:r>
              <a:rPr lang="en-GB" sz="14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understanding of our customer application, needs, </a:t>
            </a:r>
            <a:r>
              <a:rPr lang="en-GB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requirements (Drives</a:t>
            </a:r>
            <a:r>
              <a:rPr lang="en-GB" sz="14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Traction, solar, Wind. )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Industrial norms, standards know how </a:t>
            </a:r>
            <a:r>
              <a:rPr lang="en-GB" sz="105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(EN 50155, EN 50178, IEC 61010, UL….)</a:t>
            </a:r>
            <a:endParaRPr lang="en-GB" sz="16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Strong expertise in Industrial design &amp; manufacturing,</a:t>
            </a:r>
          </a:p>
          <a:p>
            <a:pPr lvl="2">
              <a:buClr>
                <a:srgbClr val="F49E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IPD design to manufacturing process </a:t>
            </a:r>
          </a:p>
          <a:p>
            <a:pPr lvl="2">
              <a:buClr>
                <a:srgbClr val="F49E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6 Sigma program around the world</a:t>
            </a:r>
          </a:p>
          <a:p>
            <a:pPr lvl="2">
              <a:buClr>
                <a:srgbClr val="F49E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PPM manufacturing</a:t>
            </a:r>
          </a:p>
          <a:p>
            <a:pPr lvl="2">
              <a:buClr>
                <a:srgbClr val="F49E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fr-CH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World Wide company</a:t>
            </a:r>
            <a:endParaRPr lang="fr-CH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Financially solid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Good diversification of business and geographic</a:t>
            </a:r>
          </a:p>
          <a:p>
            <a:pPr lvl="1">
              <a:buClr>
                <a:srgbClr val="F49E00"/>
              </a:buClr>
              <a:buSzPct val="150000"/>
              <a:buFont typeface="Symbol"/>
              <a:buChar char="Þ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Strong</a:t>
            </a:r>
            <a:r>
              <a:rPr lang="fr-CH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partnership</a:t>
            </a:r>
            <a:r>
              <a:rPr lang="fr-CH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</a:t>
            </a:r>
            <a:r>
              <a:rPr lang="fr-CH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</a:t>
            </a:r>
            <a:r>
              <a:rPr lang="fr-CH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future</a:t>
            </a:r>
          </a:p>
          <a:p>
            <a:pPr lvl="1">
              <a:buClr>
                <a:srgbClr val="F49E00"/>
              </a:buClr>
              <a:buSzPct val="150000"/>
              <a:buFont typeface="Symbol"/>
              <a:buChar char="Þ"/>
              <a:defRPr/>
            </a:pPr>
            <a:endParaRPr lang="en-GB" sz="18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5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23110"/>
            <a:ext cx="5719132" cy="33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295722"/>
            <a:ext cx="7772400" cy="612998"/>
          </a:xfrm>
        </p:spPr>
        <p:txBody>
          <a:bodyPr anchor="t"/>
          <a:lstStyle/>
          <a:p>
            <a:pPr eaLnBrk="1" hangingPunct="1"/>
            <a:r>
              <a:rPr lang="en-US" dirty="0" smtClean="0">
                <a:latin typeface="+mn-lt"/>
              </a:rPr>
              <a:t>2 - </a:t>
            </a:r>
            <a:r>
              <a:rPr lang="fr-CH" altLang="fr-FR" kern="1200" dirty="0" err="1">
                <a:latin typeface="+mn-lt"/>
                <a:ea typeface="ＭＳ Ｐゴシック" pitchFamily="34" charset="-128"/>
                <a:cs typeface="Arial" pitchFamily="34" charset="0"/>
              </a:rPr>
              <a:t>Worldwide</a:t>
            </a:r>
            <a:r>
              <a:rPr lang="fr-CH" altLang="fr-FR" kern="1200" dirty="0">
                <a:latin typeface="+mn-lt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CH" altLang="fr-FR" kern="1200" dirty="0" err="1" smtClean="0">
                <a:latin typeface="+mn-lt"/>
                <a:ea typeface="ＭＳ Ｐゴシック" pitchFamily="34" charset="-128"/>
                <a:cs typeface="Arial" pitchFamily="34" charset="0"/>
              </a:rPr>
              <a:t>reach</a:t>
            </a:r>
            <a:r>
              <a:rPr lang="fr-CH" altLang="fr-FR" kern="12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/ Supplier of </a:t>
            </a:r>
            <a:r>
              <a:rPr lang="fr-CH" altLang="fr-FR" kern="120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choice</a:t>
            </a:r>
            <a:endParaRPr lang="en-US" dirty="0" smtClean="0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532538" y="1372589"/>
            <a:ext cx="2302470" cy="112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92088" indent="-192088">
              <a:lnSpc>
                <a:spcPct val="130000"/>
              </a:lnSpc>
              <a:defRPr/>
            </a:pPr>
            <a:r>
              <a:rPr lang="fr-FR" sz="1400" dirty="0">
                <a:latin typeface="+mn-lt"/>
                <a:cs typeface="+mn-cs"/>
              </a:rPr>
              <a:t>Production </a:t>
            </a:r>
            <a:r>
              <a:rPr lang="fr-FR" sz="1400" dirty="0" err="1">
                <a:latin typeface="+mn-lt"/>
                <a:cs typeface="+mn-cs"/>
              </a:rPr>
              <a:t>Centers</a:t>
            </a:r>
            <a:r>
              <a:rPr lang="fr-FR" sz="1400" dirty="0">
                <a:latin typeface="+mn-lt"/>
                <a:cs typeface="+mn-cs"/>
              </a:rPr>
              <a:t> (</a:t>
            </a:r>
            <a:r>
              <a:rPr lang="fr-FR" sz="1400" dirty="0" err="1">
                <a:latin typeface="+mn-lt"/>
                <a:cs typeface="+mn-cs"/>
              </a:rPr>
              <a:t>PDCs</a:t>
            </a:r>
            <a:r>
              <a:rPr lang="fr-FR" sz="1400" dirty="0">
                <a:latin typeface="+mn-lt"/>
                <a:cs typeface="+mn-cs"/>
              </a:rPr>
              <a:t>)</a:t>
            </a:r>
          </a:p>
          <a:p>
            <a:pPr marL="192088" indent="-192088">
              <a:lnSpc>
                <a:spcPct val="130000"/>
              </a:lnSpc>
              <a:defRPr/>
            </a:pPr>
            <a:r>
              <a:rPr lang="fr-FR" sz="1400" dirty="0">
                <a:latin typeface="+mn-lt"/>
                <a:cs typeface="+mn-cs"/>
              </a:rPr>
              <a:t>Adaptation </a:t>
            </a:r>
            <a:r>
              <a:rPr lang="fr-FR" sz="1400" dirty="0" err="1">
                <a:latin typeface="+mn-lt"/>
                <a:cs typeface="+mn-cs"/>
              </a:rPr>
              <a:t>Centers</a:t>
            </a:r>
            <a:endParaRPr lang="fr-FR" sz="1400" dirty="0">
              <a:latin typeface="+mn-lt"/>
              <a:cs typeface="+mn-cs"/>
            </a:endParaRPr>
          </a:p>
          <a:p>
            <a:pPr marL="192088" indent="-192088">
              <a:lnSpc>
                <a:spcPct val="130000"/>
              </a:lnSpc>
              <a:defRPr/>
            </a:pPr>
            <a:r>
              <a:rPr lang="fr-FR" sz="1400" dirty="0">
                <a:latin typeface="+mn-lt"/>
                <a:cs typeface="+mn-cs"/>
              </a:rPr>
              <a:t>Sales Offices</a:t>
            </a:r>
          </a:p>
          <a:p>
            <a:pPr marL="192088" indent="-192088">
              <a:lnSpc>
                <a:spcPct val="130000"/>
              </a:lnSpc>
              <a:defRPr/>
            </a:pPr>
            <a:r>
              <a:rPr lang="fr-FR" sz="1400" dirty="0">
                <a:latin typeface="+mn-lt"/>
                <a:cs typeface="+mn-cs"/>
              </a:rPr>
              <a:t>Agents / </a:t>
            </a:r>
            <a:r>
              <a:rPr lang="fr-FR" sz="1400" dirty="0" err="1">
                <a:latin typeface="+mn-lt"/>
                <a:cs typeface="+mn-cs"/>
              </a:rPr>
              <a:t>Distributors</a:t>
            </a:r>
            <a:endParaRPr lang="fr-FR" sz="1400" dirty="0">
              <a:latin typeface="+mn-lt"/>
              <a:cs typeface="+mn-cs"/>
            </a:endParaRPr>
          </a:p>
        </p:txBody>
      </p:sp>
      <p:pic>
        <p:nvPicPr>
          <p:cNvPr id="34821" name="Picture 11" descr="maplege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344" b="-7971"/>
          <a:stretch>
            <a:fillRect/>
          </a:stretch>
        </p:blipFill>
        <p:spPr bwMode="auto">
          <a:xfrm>
            <a:off x="6372200" y="1434502"/>
            <a:ext cx="1524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12"/>
          <p:cNvSpPr>
            <a:spLocks noChangeArrowheads="1"/>
          </p:cNvSpPr>
          <p:nvPr/>
        </p:nvSpPr>
        <p:spPr bwMode="auto">
          <a:xfrm>
            <a:off x="733828" y="5517232"/>
            <a:ext cx="7560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Arial" charset="0"/>
              </a:defRPr>
            </a:lvl1pPr>
            <a:lvl2pPr>
              <a:defRPr sz="2800">
                <a:solidFill>
                  <a:srgbClr val="003366"/>
                </a:solidFill>
                <a:latin typeface="Arial" charset="0"/>
              </a:defRPr>
            </a:lvl2pPr>
            <a:lvl3pPr>
              <a:defRPr sz="2800">
                <a:solidFill>
                  <a:srgbClr val="003366"/>
                </a:solidFill>
                <a:latin typeface="Arial" charset="0"/>
              </a:defRPr>
            </a:lvl3pPr>
            <a:lvl4pPr>
              <a:defRPr sz="2800">
                <a:solidFill>
                  <a:srgbClr val="003366"/>
                </a:solidFill>
                <a:latin typeface="Arial" charset="0"/>
              </a:defRPr>
            </a:lvl4pPr>
            <a:lvl5pPr>
              <a:defRPr sz="2800">
                <a:solidFill>
                  <a:srgbClr val="003366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/>
            <a:r>
              <a:rPr lang="en-GB" altLang="fr-FR" sz="1800" b="1" i="1" u="sng" dirty="0" smtClean="0">
                <a:solidFill>
                  <a:schemeClr val="tx1"/>
                </a:solidFill>
              </a:rPr>
              <a:t>Operational </a:t>
            </a:r>
            <a:r>
              <a:rPr lang="en-GB" altLang="fr-FR" sz="1800" b="1" i="1" u="sng" dirty="0">
                <a:solidFill>
                  <a:schemeClr val="tx1"/>
                </a:solidFill>
              </a:rPr>
              <a:t>excellence to respond to </a:t>
            </a:r>
            <a:r>
              <a:rPr lang="en-GB" altLang="fr-FR" sz="1800" b="1" i="1" u="sng" dirty="0" smtClean="0">
                <a:solidFill>
                  <a:schemeClr val="tx1"/>
                </a:solidFill>
              </a:rPr>
              <a:t>customer requests </a:t>
            </a:r>
            <a:r>
              <a:rPr lang="en-GB" altLang="fr-FR" sz="1800" b="1" i="1" u="sng" dirty="0">
                <a:solidFill>
                  <a:schemeClr val="tx1"/>
                </a:solidFill>
              </a:rPr>
              <a:t>and to enhance customer satisfaction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699792" y="3284984"/>
            <a:ext cx="6135216" cy="23384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E8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E8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E8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E8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E8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E8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E8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E8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E81"/>
                </a:solidFill>
                <a:latin typeface="+mn-lt"/>
              </a:defRPr>
            </a:lvl9pPr>
          </a:lstStyle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altLang="fr-FR" sz="1600" kern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Global services with seamless presence for customers across all continents</a:t>
            </a:r>
          </a:p>
          <a:p>
            <a:pPr lvl="1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altLang="fr-FR" sz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Technical support</a:t>
            </a:r>
          </a:p>
          <a:p>
            <a:pPr lvl="1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altLang="fr-FR" sz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Sales (13 </a:t>
            </a:r>
            <a:r>
              <a:rPr lang="en-GB" sz="1200" dirty="0" smtClean="0">
                <a:solidFill>
                  <a:schemeClr val="tx1"/>
                </a:solidFill>
              </a:rPr>
              <a:t>subsidiaries and </a:t>
            </a:r>
            <a:r>
              <a:rPr lang="en-US" altLang="fr-FR" sz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30 distributors)</a:t>
            </a:r>
          </a:p>
          <a:p>
            <a:pPr lvl="1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altLang="fr-FR" sz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Logistic</a:t>
            </a:r>
            <a:endParaRPr lang="en-US" altLang="fr-FR" sz="1200" kern="12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lvl="1" indent="0">
              <a:buClr>
                <a:srgbClr val="F49E00"/>
              </a:buClr>
              <a:buSzPct val="150000"/>
              <a:buNone/>
              <a:defRPr/>
            </a:pPr>
            <a:endParaRPr lang="en-US" altLang="fr-FR" sz="1000" kern="12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altLang="fr-FR" sz="1600" kern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Focus on operational performance</a:t>
            </a:r>
          </a:p>
          <a:p>
            <a:pPr marL="742950" lvl="2" indent="-342900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altLang="fr-FR" sz="1200" kern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4 factories: Geneva, Machida, Beijing, Sofia</a:t>
            </a:r>
          </a:p>
        </p:txBody>
      </p:sp>
    </p:spTree>
    <p:extLst>
      <p:ext uri="{BB962C8B-B14F-4D97-AF65-F5344CB8AC3E}">
        <p14:creationId xmlns:p14="http://schemas.microsoft.com/office/powerpoint/2010/main" val="19826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39552" y="1052736"/>
            <a:ext cx="7632848" cy="495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66"/>
                </a:solidFill>
                <a:latin typeface="45 Helvetica Light"/>
                <a:ea typeface="MS PGothic" pitchFamily="34" charset="-128"/>
                <a:cs typeface="ＭＳ Ｐゴシック" pitchFamily="10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9pPr>
          </a:lstStyle>
          <a:p>
            <a:pPr marL="0" indent="0">
              <a:buClr>
                <a:srgbClr val="F49E00"/>
              </a:buClr>
              <a:buSzPct val="150000"/>
              <a:buNone/>
              <a:defRPr/>
            </a:pP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3.1 - Largest  </a:t>
            </a:r>
            <a:r>
              <a:rPr lang="en-GB" sz="22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Product Portfolio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Ø"/>
              <a:defRPr/>
            </a:pPr>
            <a:r>
              <a:rPr lang="en-GB" sz="22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	</a:t>
            </a: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</a:t>
            </a:r>
            <a:r>
              <a:rPr lang="en-GB" sz="22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right product for any application</a:t>
            </a:r>
          </a:p>
          <a:p>
            <a:pPr lvl="1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sz="16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More than 2000 products</a:t>
            </a:r>
          </a:p>
          <a:p>
            <a:pPr lvl="1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More than 250 product families </a:t>
            </a:r>
          </a:p>
          <a:p>
            <a:pPr lvl="1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Current, Voltage, Impedance and Energy measurement</a:t>
            </a:r>
          </a:p>
          <a:p>
            <a:pPr lvl="2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fr-CH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Large </a:t>
            </a:r>
            <a:r>
              <a:rPr lang="fr-CH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Current</a:t>
            </a:r>
            <a:r>
              <a:rPr lang="fr-CH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/Voltage range (mA to A   /  V to kV)</a:t>
            </a:r>
            <a:endParaRPr lang="fr-CH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2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fr-CH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Large </a:t>
            </a:r>
            <a:r>
              <a:rPr lang="fr-CH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choice</a:t>
            </a:r>
            <a:r>
              <a:rPr lang="fr-CH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of </a:t>
            </a:r>
            <a:r>
              <a:rPr lang="fr-CH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connecting</a:t>
            </a:r>
            <a:endParaRPr lang="fr-CH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2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fr-CH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Several</a:t>
            </a:r>
            <a:r>
              <a:rPr lang="fr-CH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Mounting</a:t>
            </a:r>
            <a:r>
              <a:rPr lang="fr-CH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solutions (PCB </a:t>
            </a:r>
            <a:r>
              <a:rPr lang="fr-CH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Through</a:t>
            </a:r>
            <a:r>
              <a:rPr lang="fr-CH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hole</a:t>
            </a:r>
            <a:r>
              <a:rPr lang="fr-CH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CH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or SMD</a:t>
            </a:r>
            <a:r>
              <a:rPr lang="fr-CH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Panel</a:t>
            </a:r>
            <a:r>
              <a:rPr lang="fr-CH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…)</a:t>
            </a:r>
            <a:endParaRPr lang="fr-CH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One stop shop, all from one supplier</a:t>
            </a:r>
          </a:p>
          <a:p>
            <a:pPr lvl="1"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sz="16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indent="0">
              <a:buClr>
                <a:srgbClr val="F49E00"/>
              </a:buClr>
              <a:buSzPct val="150000"/>
              <a:buNone/>
              <a:defRPr/>
            </a:pP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3.2 - Largest Technology Portfolio</a:t>
            </a:r>
            <a:endParaRPr lang="en-GB" sz="22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Ø"/>
              <a:defRPr/>
            </a:pPr>
            <a:r>
              <a:rPr lang="en-GB" sz="22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	The </a:t>
            </a:r>
            <a:r>
              <a:rPr lang="en-GB" sz="22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right </a:t>
            </a: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technology </a:t>
            </a:r>
            <a:r>
              <a:rPr lang="en-GB" sz="22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 any </a:t>
            </a: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application</a:t>
            </a:r>
          </a:p>
          <a:p>
            <a:pPr marL="457200" lvl="1" indent="0">
              <a:buClr>
                <a:srgbClr val="F49E00"/>
              </a:buClr>
              <a:buSzPct val="150000"/>
              <a:buNone/>
              <a:defRPr/>
            </a:pPr>
            <a:r>
              <a:rPr lang="fr-CH" sz="22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	</a:t>
            </a:r>
            <a:r>
              <a:rPr lang="fr-CH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(Open/</a:t>
            </a:r>
            <a:r>
              <a:rPr lang="fr-CH" sz="16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Closed</a:t>
            </a:r>
            <a:r>
              <a:rPr lang="fr-CH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loop</a:t>
            </a:r>
            <a:r>
              <a:rPr lang="fr-CH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Hall </a:t>
            </a:r>
            <a:r>
              <a:rPr lang="fr-CH" sz="16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Effect</a:t>
            </a:r>
            <a:r>
              <a:rPr lang="fr-CH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/</a:t>
            </a:r>
            <a:r>
              <a:rPr lang="fr-CH" sz="16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Fluxgate</a:t>
            </a:r>
            <a:r>
              <a:rPr lang="fr-CH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Prime, CT, Split </a:t>
            </a:r>
            <a:r>
              <a:rPr lang="fr-CH" sz="160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Core</a:t>
            </a:r>
            <a:r>
              <a:rPr lang="fr-CH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….)</a:t>
            </a:r>
            <a:endParaRPr lang="en-GB" sz="22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fr-CH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4" name="Rectangle 4"/>
          <p:cNvSpPr>
            <a:spLocks noChangeArrowheads="1"/>
          </p:cNvSpPr>
          <p:nvPr/>
        </p:nvSpPr>
        <p:spPr bwMode="auto">
          <a:xfrm>
            <a:off x="332829" y="44624"/>
            <a:ext cx="841563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4" tIns="45712" rIns="91424" bIns="45712" anchor="ctr"/>
          <a:lstStyle/>
          <a:p>
            <a:pPr eaLnBrk="0" hangingPunct="0">
              <a:defRPr/>
            </a:pPr>
            <a:r>
              <a:rPr lang="en-GB" sz="2800" dirty="0" smtClean="0">
                <a:solidFill>
                  <a:srgbClr val="003E8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3 </a:t>
            </a:r>
            <a:r>
              <a:rPr lang="en-GB" sz="2800" dirty="0">
                <a:solidFill>
                  <a:srgbClr val="003E8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- </a:t>
            </a:r>
            <a:r>
              <a:rPr lang="en-GB" sz="2800" dirty="0" smtClean="0">
                <a:solidFill>
                  <a:srgbClr val="003E8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Product/Technology Portfolio</a:t>
            </a:r>
          </a:p>
        </p:txBody>
      </p:sp>
    </p:spTree>
    <p:extLst>
      <p:ext uri="{BB962C8B-B14F-4D97-AF65-F5344CB8AC3E}">
        <p14:creationId xmlns:p14="http://schemas.microsoft.com/office/powerpoint/2010/main" val="182063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LTC_1000_S_T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501008"/>
            <a:ext cx="1340748" cy="1013422"/>
          </a:xfrm>
          <a:prstGeom prst="rect">
            <a:avLst/>
          </a:prstGeom>
        </p:spPr>
      </p:pic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332829" y="44624"/>
            <a:ext cx="841563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4" tIns="45712" rIns="91424" bIns="45712" anchor="ctr"/>
          <a:lstStyle/>
          <a:p>
            <a:pPr eaLnBrk="0" hangingPunct="0">
              <a:defRPr/>
            </a:pPr>
            <a:r>
              <a:rPr lang="en-GB" sz="2800" dirty="0" smtClean="0">
                <a:solidFill>
                  <a:srgbClr val="003E8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3.1 - Largest  Product Portfolio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93380" y="692696"/>
            <a:ext cx="6110868" cy="495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66"/>
                </a:solidFill>
                <a:latin typeface="45 Helvetica Light"/>
                <a:ea typeface="MS PGothic" pitchFamily="34" charset="-128"/>
                <a:cs typeface="ＭＳ Ｐゴシック" pitchFamily="10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9pPr>
          </a:lstStyle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sz="18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Current transducer range: 0.3A up to 24kA </a:t>
            </a:r>
            <a:endParaRPr lang="en-GB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995" y="2998689"/>
            <a:ext cx="382967" cy="41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509082"/>
            <a:ext cx="368024" cy="45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46" y="3941963"/>
            <a:ext cx="521009" cy="42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69" y="1868424"/>
            <a:ext cx="592087" cy="49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75" y="2686050"/>
            <a:ext cx="672845" cy="76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603" y="2875079"/>
            <a:ext cx="487236" cy="48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2995" y="3516725"/>
            <a:ext cx="424334" cy="37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8940" y="4729850"/>
            <a:ext cx="573459" cy="48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33869" y="2840622"/>
            <a:ext cx="847122" cy="128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88072" y="4271346"/>
            <a:ext cx="375619" cy="45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156" y="3055664"/>
            <a:ext cx="463315" cy="36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HO_blue_2.jpg"/>
          <p:cNvPicPr>
            <a:picLocks noChangeAspect="1"/>
          </p:cNvPicPr>
          <p:nvPr/>
        </p:nvPicPr>
        <p:blipFill>
          <a:blip r:embed="rId14" cstate="print"/>
          <a:srcRect l="28827" t="23083" r="25007" b="19209"/>
          <a:stretch>
            <a:fillRect/>
          </a:stretch>
        </p:blipFill>
        <p:spPr>
          <a:xfrm>
            <a:off x="1805207" y="3591206"/>
            <a:ext cx="534545" cy="445454"/>
          </a:xfrm>
          <a:prstGeom prst="rect">
            <a:avLst/>
          </a:prstGeom>
        </p:spPr>
      </p:pic>
      <p:pic>
        <p:nvPicPr>
          <p:cNvPr id="17" name="Picture 16" descr="HO_pin_curved 2.jpg"/>
          <p:cNvPicPr>
            <a:picLocks noChangeAspect="1"/>
          </p:cNvPicPr>
          <p:nvPr/>
        </p:nvPicPr>
        <p:blipFill>
          <a:blip r:embed="rId15" cstate="print"/>
          <a:srcRect l="25288" t="33741" r="38561" b="26493"/>
          <a:stretch>
            <a:fillRect/>
          </a:stretch>
        </p:blipFill>
        <p:spPr>
          <a:xfrm>
            <a:off x="1539853" y="4028157"/>
            <a:ext cx="473869" cy="347504"/>
          </a:xfrm>
          <a:prstGeom prst="rect">
            <a:avLst/>
          </a:prstGeom>
        </p:spPr>
      </p:pic>
      <p:pic>
        <p:nvPicPr>
          <p:cNvPr id="78" name="Picture 77" descr="LF family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72835" y="4547240"/>
            <a:ext cx="1237449" cy="717726"/>
          </a:xfrm>
          <a:prstGeom prst="rect">
            <a:avLst/>
          </a:prstGeom>
        </p:spPr>
      </p:pic>
      <p:pic>
        <p:nvPicPr>
          <p:cNvPr id="109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812360" y="1933018"/>
            <a:ext cx="890224" cy="109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" name="Picture 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027454" y="3492404"/>
            <a:ext cx="594455" cy="87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164288" y="4375661"/>
            <a:ext cx="1426491" cy="34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8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975685" y="2859664"/>
            <a:ext cx="844892" cy="85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1034"/>
          <p:cNvSpPr txBox="1">
            <a:spLocks noChangeArrowheads="1"/>
          </p:cNvSpPr>
          <p:nvPr/>
        </p:nvSpPr>
        <p:spPr bwMode="auto">
          <a:xfrm>
            <a:off x="8730428" y="4859446"/>
            <a:ext cx="522092" cy="3139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en-US" altLang="ja-JP" sz="1600" b="1" dirty="0" smtClean="0">
                <a:solidFill>
                  <a:srgbClr val="003E81"/>
                </a:solidFill>
                <a:latin typeface="+mn-lt"/>
                <a:ea typeface="ＭＳ Ｐゴシック" pitchFamily="34" charset="-128"/>
              </a:rPr>
              <a:t>I</a:t>
            </a:r>
            <a:r>
              <a:rPr lang="en-US" altLang="ja-JP" sz="1600" b="1" baseline="-25000" dirty="0" smtClean="0">
                <a:solidFill>
                  <a:srgbClr val="003E81"/>
                </a:solidFill>
                <a:latin typeface="+mn-lt"/>
                <a:ea typeface="ＭＳ Ｐゴシック" pitchFamily="34" charset="-128"/>
              </a:rPr>
              <a:t>PN</a:t>
            </a:r>
            <a:endParaRPr lang="en-US" altLang="ja-JP" sz="1600" b="1" baseline="-25000" dirty="0">
              <a:solidFill>
                <a:srgbClr val="003E81"/>
              </a:solidFill>
              <a:latin typeface="+mn-lt"/>
              <a:ea typeface="ＭＳ Ｐゴシック" pitchFamily="34" charset="-128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332828" y="1572648"/>
            <a:ext cx="1" cy="3862913"/>
          </a:xfrm>
          <a:prstGeom prst="line">
            <a:avLst/>
          </a:prstGeom>
          <a:ln>
            <a:solidFill>
              <a:schemeClr val="accent3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865387" y="1582311"/>
            <a:ext cx="1" cy="3862913"/>
          </a:xfrm>
          <a:prstGeom prst="line">
            <a:avLst/>
          </a:prstGeom>
          <a:ln>
            <a:solidFill>
              <a:schemeClr val="accent3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1538466" y="1601891"/>
            <a:ext cx="1" cy="3862913"/>
          </a:xfrm>
          <a:prstGeom prst="line">
            <a:avLst/>
          </a:prstGeom>
          <a:ln>
            <a:solidFill>
              <a:schemeClr val="accent3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657693" y="1582311"/>
            <a:ext cx="1" cy="3862913"/>
          </a:xfrm>
          <a:prstGeom prst="line">
            <a:avLst/>
          </a:prstGeom>
          <a:ln>
            <a:solidFill>
              <a:schemeClr val="accent3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986595" y="1577022"/>
            <a:ext cx="1" cy="3862913"/>
          </a:xfrm>
          <a:prstGeom prst="line">
            <a:avLst/>
          </a:prstGeom>
          <a:ln>
            <a:solidFill>
              <a:schemeClr val="accent3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hop_2000_sp1.jpg_low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375066" y="1772816"/>
            <a:ext cx="1220905" cy="846774"/>
          </a:xfrm>
          <a:prstGeom prst="rect">
            <a:avLst/>
          </a:prstGeom>
        </p:spPr>
      </p:pic>
      <p:cxnSp>
        <p:nvCxnSpPr>
          <p:cNvPr id="69" name="Straight Connector 68"/>
          <p:cNvCxnSpPr/>
          <p:nvPr/>
        </p:nvCxnSpPr>
        <p:spPr>
          <a:xfrm flipV="1">
            <a:off x="3363690" y="1577022"/>
            <a:ext cx="1" cy="3862913"/>
          </a:xfrm>
          <a:prstGeom prst="line">
            <a:avLst/>
          </a:prstGeom>
          <a:ln>
            <a:solidFill>
              <a:schemeClr val="accent3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00" y="1805137"/>
            <a:ext cx="900695" cy="50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076909" y="2167855"/>
            <a:ext cx="508270" cy="49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2" name="Straight Connector 71"/>
          <p:cNvCxnSpPr/>
          <p:nvPr/>
        </p:nvCxnSpPr>
        <p:spPr>
          <a:xfrm flipV="1">
            <a:off x="6758647" y="1484784"/>
            <a:ext cx="1" cy="3862913"/>
          </a:xfrm>
          <a:prstGeom prst="line">
            <a:avLst/>
          </a:prstGeom>
          <a:ln>
            <a:solidFill>
              <a:schemeClr val="accent3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 descr="HAZ_rgb_low.jpg"/>
          <p:cNvPicPr>
            <a:picLocks noChangeAspect="1"/>
          </p:cNvPicPr>
          <p:nvPr/>
        </p:nvPicPr>
        <p:blipFill>
          <a:blip r:embed="rId24" cstate="print"/>
          <a:srcRect t="7596" r="30385" b="12643"/>
          <a:stretch>
            <a:fillRect/>
          </a:stretch>
        </p:blipFill>
        <p:spPr>
          <a:xfrm>
            <a:off x="5946066" y="1914884"/>
            <a:ext cx="1108778" cy="846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3" name="Straight Connector 72"/>
          <p:cNvCxnSpPr/>
          <p:nvPr/>
        </p:nvCxnSpPr>
        <p:spPr>
          <a:xfrm flipV="1">
            <a:off x="8647867" y="1553367"/>
            <a:ext cx="1" cy="3862913"/>
          </a:xfrm>
          <a:prstGeom prst="line">
            <a:avLst/>
          </a:prstGeom>
          <a:ln>
            <a:solidFill>
              <a:schemeClr val="accent3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itl_900_web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848514" y="3023025"/>
            <a:ext cx="835408" cy="854209"/>
          </a:xfrm>
          <a:prstGeom prst="rect">
            <a:avLst/>
          </a:prstGeom>
        </p:spPr>
      </p:pic>
      <p:pic>
        <p:nvPicPr>
          <p:cNvPr id="51" name="Picture 50" descr="PR_ITC4000_ITC2000_box_real[1].jpg"/>
          <p:cNvPicPr>
            <a:picLocks noChangeAspect="1"/>
          </p:cNvPicPr>
          <p:nvPr/>
        </p:nvPicPr>
        <p:blipFill>
          <a:blip r:embed="rId26" cstate="print"/>
          <a:srcRect t="18874" b="16225"/>
          <a:stretch>
            <a:fillRect/>
          </a:stretch>
        </p:blipFill>
        <p:spPr>
          <a:xfrm>
            <a:off x="4755467" y="4123554"/>
            <a:ext cx="2048782" cy="90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" name="Right Arrow 70"/>
          <p:cNvSpPr/>
          <p:nvPr/>
        </p:nvSpPr>
        <p:spPr>
          <a:xfrm>
            <a:off x="107504" y="5301208"/>
            <a:ext cx="8924449" cy="43204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/>
          <p:cNvSpPr txBox="1"/>
          <p:nvPr/>
        </p:nvSpPr>
        <p:spPr>
          <a:xfrm>
            <a:off x="179512" y="5378732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0.3A</a:t>
            </a:r>
            <a:endParaRPr lang="en-GB" sz="1200" dirty="0">
              <a:latin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89224" y="5378732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1kA</a:t>
            </a:r>
            <a:endParaRPr lang="en-GB" sz="1200" dirty="0">
              <a:latin typeface="+mn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087426" y="5378732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100A</a:t>
            </a:r>
            <a:endParaRPr lang="en-GB" sz="1200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429106" y="5378732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50A</a:t>
            </a:r>
            <a:endParaRPr lang="en-GB" sz="1200" dirty="0"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5158" y="5378732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1.5A</a:t>
            </a:r>
            <a:endParaRPr lang="en-GB" sz="1200" dirty="0"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03648" y="537873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5A</a:t>
            </a:r>
            <a:endParaRPr lang="en-GB" sz="1200" dirty="0">
              <a:latin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17821" y="5378732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4kA</a:t>
            </a:r>
            <a:endParaRPr lang="en-GB" sz="1200" dirty="0"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58359" y="5378732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24kA</a:t>
            </a:r>
            <a:endParaRPr lang="en-GB" sz="1200" dirty="0"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93784" y="5378732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500A</a:t>
            </a:r>
            <a:endParaRPr lang="en-GB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56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0301T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6145" y="1700808"/>
            <a:ext cx="1063877" cy="1030042"/>
          </a:xfrm>
          <a:prstGeom prst="rect">
            <a:avLst/>
          </a:prstGeom>
        </p:spPr>
      </p:pic>
      <p:pic>
        <p:nvPicPr>
          <p:cNvPr id="104" name="Picture 7" descr="t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6203" y="3429000"/>
            <a:ext cx="879123" cy="79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3" name="Rectangle 2"/>
          <p:cNvSpPr/>
          <p:nvPr/>
        </p:nvSpPr>
        <p:spPr>
          <a:xfrm>
            <a:off x="5036747" y="3352924"/>
            <a:ext cx="39277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18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AC Transducers for Power &amp; Metering application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rgbClr val="F49E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fr-CH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TT </a:t>
            </a:r>
            <a:r>
              <a:rPr lang="fr-CH" sz="180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then</a:t>
            </a:r>
            <a:r>
              <a:rPr lang="fr-CH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TOP</a:t>
            </a:r>
            <a:endParaRPr lang="fr-CH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800100" lvl="3" indent="-342900" eaLnBrk="0" hangingPunct="0">
              <a:spcBef>
                <a:spcPct val="20000"/>
              </a:spcBef>
              <a:buClr>
                <a:srgbClr val="F49E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fr-CH" sz="18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RT (</a:t>
            </a:r>
            <a:r>
              <a:rPr lang="fr-CH" sz="1800" dirty="0" err="1">
                <a:latin typeface="Arial" pitchFamily="34" charset="0"/>
                <a:ea typeface="ＭＳ Ｐゴシック" pitchFamily="34" charset="-128"/>
                <a:cs typeface="Arial" pitchFamily="34" charset="0"/>
              </a:rPr>
              <a:t>Rogowski</a:t>
            </a:r>
            <a:r>
              <a:rPr lang="fr-CH" sz="18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CH" sz="1800" dirty="0" err="1">
                <a:latin typeface="Arial" pitchFamily="34" charset="0"/>
                <a:ea typeface="ＭＳ Ｐゴシック" pitchFamily="34" charset="-128"/>
                <a:cs typeface="Arial" pitchFamily="34" charset="0"/>
              </a:rPr>
              <a:t>Coil</a:t>
            </a:r>
            <a:r>
              <a:rPr lang="fr-CH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)</a:t>
            </a:r>
          </a:p>
          <a:p>
            <a:pPr marL="342900" lvl="2" indent="-342900" eaLnBrk="0" hangingPunct="0">
              <a:spcBef>
                <a:spcPct val="20000"/>
              </a:spcBef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US" sz="18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342900" lvl="2" indent="-342900" eaLnBrk="0" hangingPunct="0">
              <a:spcBef>
                <a:spcPct val="20000"/>
              </a:spcBef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US" sz="18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342900" lvl="2" indent="-342900" eaLnBrk="0" hangingPunct="0">
              <a:spcBef>
                <a:spcPct val="20000"/>
              </a:spcBef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Energy Metering</a:t>
            </a:r>
            <a:endParaRPr lang="en-US" sz="18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6" name="Right Arrow 85"/>
          <p:cNvSpPr/>
          <p:nvPr/>
        </p:nvSpPr>
        <p:spPr>
          <a:xfrm>
            <a:off x="332829" y="2689870"/>
            <a:ext cx="8487256" cy="42691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332829" y="44624"/>
            <a:ext cx="841563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4" tIns="45712" rIns="91424" bIns="45712" anchor="ctr"/>
          <a:lstStyle/>
          <a:p>
            <a:pPr eaLnBrk="0" hangingPunct="0">
              <a:defRPr/>
            </a:pPr>
            <a:r>
              <a:rPr lang="en-GB" sz="2800" dirty="0" smtClean="0">
                <a:solidFill>
                  <a:srgbClr val="003E8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3.1 - Largest  Product Portfolio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220422" y="1187624"/>
            <a:ext cx="6110868" cy="495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66"/>
                </a:solidFill>
                <a:latin typeface="45 Helvetica Light"/>
                <a:ea typeface="MS PGothic" pitchFamily="34" charset="-128"/>
                <a:cs typeface="ＭＳ Ｐゴシック" pitchFamily="10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9pPr>
          </a:lstStyle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Voltage transducers range: </a:t>
            </a: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sz="18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fr-CH" sz="18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fr-CH" sz="18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fr-CH" sz="18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fr-CH" sz="18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US" sz="105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Battery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Monitoring</a:t>
            </a:r>
          </a:p>
          <a:p>
            <a:pPr marL="800100" lvl="3" indent="-342900">
              <a:buClr>
                <a:srgbClr val="F49E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fr-CH" sz="1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SENTINEL 2</a:t>
            </a:r>
            <a:endParaRPr lang="en-US" sz="18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800100" lvl="3" indent="-342900">
              <a:buClr>
                <a:srgbClr val="F49E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SENTINEL 3+</a:t>
            </a: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US" sz="18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Energy Sub-metering</a:t>
            </a:r>
          </a:p>
          <a:p>
            <a:pPr marL="800100" lvl="3" indent="-342900">
              <a:buClr>
                <a:srgbClr val="F49E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fr-CH" sz="1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Wi-LEM,</a:t>
            </a:r>
          </a:p>
          <a:p>
            <a:pPr marL="800100" lvl="3" indent="-342900">
              <a:buClr>
                <a:srgbClr val="F49E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fr-CH" sz="1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EMN for </a:t>
            </a:r>
            <a:r>
              <a:rPr lang="fr-CH" sz="18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OEM</a:t>
            </a:r>
            <a:endParaRPr lang="en-US" sz="18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2" name="Picture 11" descr="DVL_alone ChV.tif"/>
          <p:cNvPicPr>
            <a:picLocks noChangeAspect="1"/>
          </p:cNvPicPr>
          <p:nvPr/>
        </p:nvPicPr>
        <p:blipFill>
          <a:blip r:embed="rId4" cstate="print"/>
          <a:srcRect l="8445" t="9992" r="11523" b="7992"/>
          <a:stretch>
            <a:fillRect/>
          </a:stretch>
        </p:blipFill>
        <p:spPr>
          <a:xfrm>
            <a:off x="3419872" y="1484784"/>
            <a:ext cx="977773" cy="770936"/>
          </a:xfrm>
          <a:prstGeom prst="rect">
            <a:avLst/>
          </a:prstGeom>
        </p:spPr>
      </p:pic>
      <p:pic>
        <p:nvPicPr>
          <p:cNvPr id="13" name="Picture 5" descr="wi-l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4018" y="4633388"/>
            <a:ext cx="1113929" cy="110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Box 83"/>
          <p:cNvSpPr txBox="1"/>
          <p:nvPr/>
        </p:nvSpPr>
        <p:spPr>
          <a:xfrm>
            <a:off x="327126" y="2772461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10 V</a:t>
            </a:r>
            <a:endParaRPr lang="en-GB" sz="1200" dirty="0">
              <a:latin typeface="+mn-lt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045389" y="2772461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6400 V</a:t>
            </a:r>
            <a:endParaRPr lang="en-GB" sz="1200" dirty="0">
              <a:latin typeface="+mn-lt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676456" y="2543752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V</a:t>
            </a:r>
            <a:endParaRPr lang="en-GB" sz="1200" dirty="0">
              <a:latin typeface="+mn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636609" y="2772461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100V</a:t>
            </a:r>
            <a:endParaRPr lang="en-GB" sz="1200" dirty="0">
              <a:latin typeface="+mn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423581" y="2772461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500V</a:t>
            </a:r>
            <a:endParaRPr lang="en-GB" sz="1200" dirty="0">
              <a:latin typeface="+mn-lt"/>
            </a:endParaRPr>
          </a:p>
        </p:txBody>
      </p:sp>
      <p:pic>
        <p:nvPicPr>
          <p:cNvPr id="93" name="Picture 92" descr="lv 10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507069" y="2160740"/>
            <a:ext cx="651502" cy="628605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3760983" y="2772461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2500V</a:t>
            </a:r>
            <a:endParaRPr lang="en-GB" sz="1200" dirty="0">
              <a:latin typeface="+mn-lt"/>
            </a:endParaRPr>
          </a:p>
        </p:txBody>
      </p:sp>
      <p:pic>
        <p:nvPicPr>
          <p:cNvPr id="96" name="Picture 95" descr="01 LV 200-AW 2 16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16151" y="1700808"/>
            <a:ext cx="1144281" cy="1030384"/>
          </a:xfrm>
          <a:prstGeom prst="rect">
            <a:avLst/>
          </a:prstGeom>
        </p:spPr>
      </p:pic>
      <p:pic>
        <p:nvPicPr>
          <p:cNvPr id="97" name="Picture 96" descr="lv_25_100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636609" y="1539133"/>
            <a:ext cx="938883" cy="640049"/>
          </a:xfrm>
          <a:prstGeom prst="rect">
            <a:avLst/>
          </a:prstGeom>
        </p:spPr>
      </p:pic>
      <p:pic>
        <p:nvPicPr>
          <p:cNvPr id="90" name="Picture 89" descr="0175TR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5149" y="2149570"/>
            <a:ext cx="779474" cy="639775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3040720" y="2772461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1200V</a:t>
            </a:r>
            <a:endParaRPr lang="en-GB" sz="1200" dirty="0">
              <a:latin typeface="+mn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580112" y="2772461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4000V</a:t>
            </a:r>
            <a:endParaRPr lang="en-GB" sz="1200" dirty="0">
              <a:latin typeface="+mn-lt"/>
            </a:endParaRPr>
          </a:p>
        </p:txBody>
      </p:sp>
      <p:pic>
        <p:nvPicPr>
          <p:cNvPr id="101" name="Picture 5" descr="E:\Personal\My Pictures\DV\Picture\DSC0494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28155" y="1851939"/>
            <a:ext cx="1516250" cy="82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02" name="TextBox 101"/>
          <p:cNvSpPr txBox="1"/>
          <p:nvPr/>
        </p:nvSpPr>
        <p:spPr>
          <a:xfrm>
            <a:off x="6321169" y="2772461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4200V</a:t>
            </a:r>
            <a:endParaRPr lang="en-GB" sz="1200" dirty="0">
              <a:latin typeface="+mn-lt"/>
            </a:endParaRPr>
          </a:p>
        </p:txBody>
      </p:sp>
      <p:pic>
        <p:nvPicPr>
          <p:cNvPr id="103" name="Picture 4" descr="sentinel_3_presentatio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86952" y="3284984"/>
            <a:ext cx="1092159" cy="119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104" descr="EM4TII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66550" y="5036599"/>
            <a:ext cx="434370" cy="763589"/>
          </a:xfrm>
          <a:prstGeom prst="rect">
            <a:avLst/>
          </a:prstGeom>
        </p:spPr>
      </p:pic>
      <p:pic>
        <p:nvPicPr>
          <p:cNvPr id="22" name="Picture 21" descr="RT_cool_pix.jpg"/>
          <p:cNvPicPr>
            <a:picLocks noChangeAspect="1"/>
          </p:cNvPicPr>
          <p:nvPr/>
        </p:nvPicPr>
        <p:blipFill>
          <a:blip r:embed="rId13" cstate="print"/>
          <a:srcRect t="14002"/>
          <a:stretch>
            <a:fillRect/>
          </a:stretch>
        </p:blipFill>
        <p:spPr>
          <a:xfrm>
            <a:off x="7968830" y="4151384"/>
            <a:ext cx="1139674" cy="653401"/>
          </a:xfrm>
          <a:prstGeom prst="rect">
            <a:avLst/>
          </a:prstGeom>
        </p:spPr>
      </p:pic>
      <p:pic>
        <p:nvPicPr>
          <p:cNvPr id="94" name="Picture 93" descr="0304TRA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365395" y="2025993"/>
            <a:ext cx="675325" cy="69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8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4716017" y="2700263"/>
            <a:ext cx="4320480" cy="33210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le 31"/>
          <p:cNvSpPr/>
          <p:nvPr/>
        </p:nvSpPr>
        <p:spPr>
          <a:xfrm>
            <a:off x="4716016" y="868033"/>
            <a:ext cx="4320480" cy="159350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159738" y="908720"/>
            <a:ext cx="4320480" cy="155281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5760" y="74836"/>
            <a:ext cx="8206680" cy="977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1424" tIns="45712" rIns="91424" bIns="45712" anchor="ctr"/>
          <a:lstStyle/>
          <a:p>
            <a:pPr algn="l"/>
            <a:r>
              <a:rPr lang="fr-FR" sz="2800" kern="12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3.2 - </a:t>
            </a:r>
            <a:r>
              <a:rPr lang="fr-FR" sz="2800" kern="120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Largest</a:t>
            </a:r>
            <a:r>
              <a:rPr lang="fr-FR" sz="2800" kern="12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FR" sz="2800" kern="1200" dirty="0" err="1">
                <a:latin typeface="Arial" pitchFamily="34" charset="0"/>
                <a:ea typeface="ＭＳ Ｐゴシック" pitchFamily="34" charset="-128"/>
                <a:cs typeface="Arial" pitchFamily="34" charset="0"/>
              </a:rPr>
              <a:t>technology</a:t>
            </a:r>
            <a:r>
              <a:rPr lang="fr-FR" sz="2800" kern="12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portfolio</a:t>
            </a:r>
            <a:endParaRPr lang="en-GB" sz="2800" kern="12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7" name="Picture 16" descr="Closed_loop_c_t_2.jpg"/>
          <p:cNvPicPr>
            <a:picLocks noChangeAspect="1"/>
          </p:cNvPicPr>
          <p:nvPr/>
        </p:nvPicPr>
        <p:blipFill>
          <a:blip r:embed="rId3" cstate="print"/>
          <a:srcRect l="12988" t="2305" b="3202"/>
          <a:stretch>
            <a:fillRect/>
          </a:stretch>
        </p:blipFill>
        <p:spPr>
          <a:xfrm>
            <a:off x="2519515" y="1151602"/>
            <a:ext cx="1836461" cy="1043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59739" y="908720"/>
            <a:ext cx="4320480" cy="25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9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sz="1200" b="1" dirty="0" smtClean="0">
                <a:latin typeface="Arial" charset="0"/>
              </a:rPr>
              <a:t>Hall effect Current Transducers</a:t>
            </a:r>
          </a:p>
        </p:txBody>
      </p:sp>
      <p:pic>
        <p:nvPicPr>
          <p:cNvPr id="7" name="Picture 6" descr="Close Loop V 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165393"/>
            <a:ext cx="1874470" cy="1040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 descr="DV techno_c impress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188623"/>
            <a:ext cx="1874003" cy="100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716017" y="908720"/>
            <a:ext cx="4320480" cy="25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9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sz="1200" b="1" dirty="0" smtClean="0">
                <a:latin typeface="Arial" charset="0"/>
              </a:rPr>
              <a:t>Digital Voltage Transducers</a:t>
            </a:r>
            <a:endParaRPr lang="en-US" sz="1000" i="1" dirty="0" smtClean="0">
              <a:latin typeface="Arial" charset="0"/>
            </a:endParaRPr>
          </a:p>
        </p:txBody>
      </p:sp>
      <p:pic>
        <p:nvPicPr>
          <p:cNvPr id="21" name="Picture 20" descr="Open_Loop_C_T_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1907" y="1151601"/>
            <a:ext cx="1898008" cy="1054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519515" y="2204865"/>
            <a:ext cx="1836461" cy="25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9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sz="1200" b="1" dirty="0" smtClean="0">
                <a:latin typeface="Arial" charset="0"/>
              </a:rPr>
              <a:t>Closed Loop</a:t>
            </a: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311907" y="2204864"/>
            <a:ext cx="1898008" cy="25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9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sz="1200" b="1" dirty="0" smtClean="0">
                <a:latin typeface="Arial" charset="0"/>
              </a:rPr>
              <a:t>Open Loop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28" y="2881298"/>
            <a:ext cx="1832067" cy="103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70" y="2876830"/>
            <a:ext cx="1701381" cy="9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9738" y="2700263"/>
            <a:ext cx="4320480" cy="3537049"/>
            <a:chOff x="-4178724" y="2048529"/>
            <a:chExt cx="4320480" cy="3537049"/>
          </a:xfrm>
        </p:grpSpPr>
        <p:sp>
          <p:nvSpPr>
            <p:cNvPr id="2" name="Rounded Rectangle 1"/>
            <p:cNvSpPr/>
            <p:nvPr/>
          </p:nvSpPr>
          <p:spPr>
            <a:xfrm>
              <a:off x="-4178724" y="2048529"/>
              <a:ext cx="4320480" cy="35370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25" descr="Closed_loop_fluxgate_technologie.jpg"/>
            <p:cNvPicPr>
              <a:picLocks noChangeAspect="1"/>
            </p:cNvPicPr>
            <p:nvPr/>
          </p:nvPicPr>
          <p:blipFill>
            <a:blip r:embed="rId9" cstate="print"/>
            <a:srcRect l="2354"/>
            <a:stretch>
              <a:fillRect/>
            </a:stretch>
          </p:blipFill>
          <p:spPr>
            <a:xfrm>
              <a:off x="-2744220" y="4547970"/>
              <a:ext cx="1568196" cy="9104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" name="Picture 26" descr="IT_Op_Principle_new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-1818947" y="2421343"/>
              <a:ext cx="1619434" cy="9114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3" name="Rectangle 4"/>
            <p:cNvSpPr>
              <a:spLocks noChangeArrowheads="1"/>
            </p:cNvSpPr>
            <p:nvPr/>
          </p:nvSpPr>
          <p:spPr bwMode="auto">
            <a:xfrm>
              <a:off x="-3914190" y="2140512"/>
              <a:ext cx="3816424" cy="25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lnSpc>
                  <a:spcPct val="89000"/>
                </a:lnSpc>
                <a:spcBef>
                  <a:spcPts val="300"/>
                </a:spcBef>
                <a:spcAft>
                  <a:spcPct val="0"/>
                </a:spcAft>
              </a:pPr>
              <a:r>
                <a:rPr lang="en-US" sz="1200" b="1" dirty="0" smtClean="0">
                  <a:latin typeface="Arial" charset="0"/>
                </a:rPr>
                <a:t>Closed Loop Fluxgate Current Transducers</a:t>
              </a:r>
            </a:p>
          </p:txBody>
        </p:sp>
        <p:pic>
          <p:nvPicPr>
            <p:cNvPr id="34" name="Picture 33" descr="CTSR fluxgate closed loop tech_white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-3704030" y="2421343"/>
              <a:ext cx="1645353" cy="9114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Picture 34" descr="Closed Loop fluxgate CT_3.jpg"/>
            <p:cNvPicPr>
              <a:picLocks noChangeAspect="1"/>
            </p:cNvPicPr>
            <p:nvPr/>
          </p:nvPicPr>
          <p:blipFill>
            <a:blip r:embed="rId12" cstate="print"/>
            <a:srcRect b="8932"/>
            <a:stretch>
              <a:fillRect/>
            </a:stretch>
          </p:blipFill>
          <p:spPr>
            <a:xfrm>
              <a:off x="-1818947" y="3500270"/>
              <a:ext cx="1615785" cy="9249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 descr="Closed Loop C types.jpg"/>
            <p:cNvPicPr>
              <a:picLocks noChangeAspect="1"/>
            </p:cNvPicPr>
            <p:nvPr/>
          </p:nvPicPr>
          <p:blipFill>
            <a:blip r:embed="rId13" cstate="print"/>
            <a:srcRect l="4167" t="6479" b="6052"/>
            <a:stretch>
              <a:fillRect/>
            </a:stretch>
          </p:blipFill>
          <p:spPr>
            <a:xfrm>
              <a:off x="-3626873" y="3500270"/>
              <a:ext cx="1568196" cy="9114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5854561" y="5764615"/>
            <a:ext cx="1836461" cy="25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9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sz="1200" b="1" dirty="0" smtClean="0">
                <a:latin typeface="Arial" charset="0"/>
              </a:rPr>
              <a:t>Prime</a:t>
            </a: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4959729" y="3984497"/>
            <a:ext cx="1836461" cy="25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9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sz="1200" b="1" dirty="0" err="1" smtClean="0">
                <a:latin typeface="Arial" charset="0"/>
              </a:rPr>
              <a:t>Rogowski</a:t>
            </a:r>
            <a:endParaRPr lang="en-US" sz="1200" b="1" dirty="0" smtClean="0">
              <a:latin typeface="Arial" charset="0"/>
            </a:endParaRPr>
          </a:p>
        </p:txBody>
      </p:sp>
      <p:pic>
        <p:nvPicPr>
          <p:cNvPr id="47" name="Picture 7" descr="t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27824" y="3799300"/>
            <a:ext cx="879123" cy="79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7068533" y="3984496"/>
            <a:ext cx="1836461" cy="25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9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sz="1200" b="1" dirty="0" smtClean="0">
                <a:latin typeface="Arial" charset="0"/>
              </a:rPr>
              <a:t>Split Core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690984"/>
            <a:ext cx="1863719" cy="10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332" y="4792286"/>
            <a:ext cx="753444" cy="81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 descr="RT_cool_pix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002"/>
          <a:stretch>
            <a:fillRect/>
          </a:stretch>
        </p:blipFill>
        <p:spPr>
          <a:xfrm>
            <a:off x="6250556" y="3841854"/>
            <a:ext cx="817977" cy="4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06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601" y="4861904"/>
            <a:ext cx="1569639" cy="138236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431851"/>
            <a:ext cx="1096302" cy="137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4860032" y="1049344"/>
            <a:ext cx="4013947" cy="495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66"/>
                </a:solidFill>
                <a:latin typeface="45 Helvetica Light"/>
                <a:ea typeface="MS PGothic" pitchFamily="34" charset="-128"/>
                <a:cs typeface="ＭＳ Ｐゴシック" pitchFamily="10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9pPr>
          </a:lstStyle>
          <a:p>
            <a:pPr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Increased investment in R&amp;D (#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5.5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% of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sales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)</a:t>
            </a:r>
          </a:p>
          <a:p>
            <a:pPr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en-US" sz="18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en-US" sz="18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en-US" sz="18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en-US" sz="18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0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Increased number of product launches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8 new products in 12/13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secure 11 new patents</a:t>
            </a:r>
          </a:p>
          <a:p>
            <a:pPr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en-US" sz="18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en-US" sz="18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en-GB" sz="18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fr-CH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en-GB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342029" y="1045880"/>
            <a:ext cx="4013947" cy="495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66"/>
                </a:solidFill>
                <a:latin typeface="45 Helvetica Light"/>
                <a:ea typeface="MS PGothic" pitchFamily="34" charset="-128"/>
                <a:cs typeface="ＭＳ Ｐゴシック" pitchFamily="10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45 Helvetica Ligh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  <a:ea typeface="ＭＳ Ｐゴシック" pitchFamily="103" charset="-128"/>
              </a:defRPr>
            </a:lvl9pPr>
          </a:lstStyle>
          <a:p>
            <a:pPr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Dedicated engineering teams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73 engineers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Dedicated</a:t>
            </a:r>
            <a:r>
              <a:rPr lang="fr-CH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multidisciplinary innovation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team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fr-CH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 House </a:t>
            </a:r>
            <a:r>
              <a:rPr lang="fr-CH" sz="1600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Asic</a:t>
            </a:r>
            <a:r>
              <a:rPr lang="fr-CH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Design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en-US" sz="16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en-US" sz="16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en-US" sz="16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Main objectives: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Renewal of product range 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Focus on optimized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cost</a:t>
            </a:r>
            <a:endParaRPr lang="en-US" sz="16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Focus on higher accuracy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New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functions/Technologies</a:t>
            </a:r>
          </a:p>
          <a:p>
            <a:pPr lvl="1">
              <a:buClr>
                <a:srgbClr val="F49E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Constantly improve performance of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products</a:t>
            </a:r>
            <a:endParaRPr lang="en-US" sz="16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sz="18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fr-CH" sz="14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fr-CH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Clr>
                <a:srgbClr val="F49E00"/>
              </a:buClr>
              <a:buSzPct val="150000"/>
              <a:buFont typeface="Wingdings" pitchFamily="2" charset="2"/>
              <a:buChar char="§"/>
              <a:defRPr/>
            </a:pPr>
            <a:endParaRPr lang="en-GB" sz="140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4" name="Rectangle 4"/>
          <p:cNvSpPr>
            <a:spLocks noChangeArrowheads="1"/>
          </p:cNvSpPr>
          <p:nvPr/>
        </p:nvSpPr>
        <p:spPr bwMode="auto">
          <a:xfrm>
            <a:off x="332829" y="44624"/>
            <a:ext cx="841563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4" tIns="45712" rIns="91424" bIns="45712" anchor="ctr"/>
          <a:lstStyle/>
          <a:p>
            <a:pPr eaLnBrk="0" hangingPunct="0">
              <a:defRPr/>
            </a:pPr>
            <a:r>
              <a:rPr lang="en-GB" sz="2800" dirty="0" smtClean="0">
                <a:solidFill>
                  <a:srgbClr val="003E8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4 - R&amp;D and innovation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81004"/>
            <a:ext cx="936104" cy="105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15296" r="10176" b="14743"/>
          <a:stretch/>
        </p:blipFill>
        <p:spPr>
          <a:xfrm>
            <a:off x="6978773" y="4983174"/>
            <a:ext cx="1697683" cy="97241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689" y="4166548"/>
            <a:ext cx="1929679" cy="7220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r="8248" b="20278"/>
          <a:stretch/>
        </p:blipFill>
        <p:spPr>
          <a:xfrm>
            <a:off x="6876256" y="4149080"/>
            <a:ext cx="1781699" cy="8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M_Presentation">
  <a:themeElements>
    <a:clrScheme name="04_LEM_Powerpoin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04_LEM_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4_LEM_Powerpoin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4_LEM_Powerpo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_LEM_Powerpoin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_LEM_Powerpoin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_LEM_Powerpoi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_LEM_Powerpoi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_LEM_Powerpoi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LEM_Presentation</Template>
  <TotalTime>3170</TotalTime>
  <Words>855</Words>
  <Application>Microsoft Office PowerPoint</Application>
  <PresentationFormat>On-screen Show (4:3)</PresentationFormat>
  <Paragraphs>265</Paragraphs>
  <Slides>13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LEM_Presentation</vt:lpstr>
      <vt:lpstr>Custom Design</vt:lpstr>
      <vt:lpstr>Image</vt:lpstr>
      <vt:lpstr>PowerPoint Presentation</vt:lpstr>
      <vt:lpstr>PowerPoint Presentation</vt:lpstr>
      <vt:lpstr>PowerPoint Presentation</vt:lpstr>
      <vt:lpstr>2 - Worldwide reach / Supplier of choice</vt:lpstr>
      <vt:lpstr>PowerPoint Presentation</vt:lpstr>
      <vt:lpstr>PowerPoint Presentation</vt:lpstr>
      <vt:lpstr>PowerPoint Presentation</vt:lpstr>
      <vt:lpstr>3.2 - Largest technology  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Suzanne Hochheimer</dc:creator>
  <cp:lastModifiedBy>Stephen Bottari</cp:lastModifiedBy>
  <cp:revision>912</cp:revision>
  <cp:lastPrinted>2013-12-18T12:45:48Z</cp:lastPrinted>
  <dcterms:created xsi:type="dcterms:W3CDTF">2010-05-11T12:47:08Z</dcterms:created>
  <dcterms:modified xsi:type="dcterms:W3CDTF">2015-12-02T19:45:48Z</dcterms:modified>
</cp:coreProperties>
</file>